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41" roundtripDataSignature="AMtx7mjjKphcbeeM2bg3GqF73oeDozs/z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75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customschemas.google.com/relationships/presentationmetadata" Target="meta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9" name="Google Shape;99;p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1" name="Google Shape;161;p10: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7" name="Google Shape;167;p1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3" name="Google Shape;173;p1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9" name="Google Shape;179;p1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5" name="Google Shape;185;p1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1" name="Google Shape;191;p1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p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7" name="Google Shape;197;p1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p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p1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p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8" name="Google Shape;208;p1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p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5" name="Google Shape;215;p1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4" name="Google Shape;104;p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p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0" name="Google Shape;220;p20: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p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5" name="Google Shape;225;p2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p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0" name="Google Shape;230;p2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Google Shape;234;p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5" name="Google Shape;235;p2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p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0" name="Google Shape;240;p2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Google Shape;244;p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5" name="Google Shape;245;p2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Google Shape;249;p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0" name="Google Shape;250;p2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Google Shape;254;p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5" name="Google Shape;255;p2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Google Shape;259;p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0" name="Google Shape;260;p2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Google Shape;264;p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5" name="Google Shape;265;p2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0" name="Google Shape;110;p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8"/>
        <p:cNvGrpSpPr/>
        <p:nvPr/>
      </p:nvGrpSpPr>
      <p:grpSpPr>
        <a:xfrm>
          <a:off x="0" y="0"/>
          <a:ext cx="0" cy="0"/>
          <a:chOff x="0" y="0"/>
          <a:chExt cx="0" cy="0"/>
        </a:xfrm>
      </p:grpSpPr>
      <p:sp>
        <p:nvSpPr>
          <p:cNvPr id="269" name="Google Shape;269;p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70" name="Google Shape;270;p30: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p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75" name="Google Shape;275;p3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8"/>
        <p:cNvGrpSpPr/>
        <p:nvPr/>
      </p:nvGrpSpPr>
      <p:grpSpPr>
        <a:xfrm>
          <a:off x="0" y="0"/>
          <a:ext cx="0" cy="0"/>
          <a:chOff x="0" y="0"/>
          <a:chExt cx="0" cy="0"/>
        </a:xfrm>
      </p:grpSpPr>
      <p:sp>
        <p:nvSpPr>
          <p:cNvPr id="279" name="Google Shape;279;p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80" name="Google Shape;280;p3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3"/>
        <p:cNvGrpSpPr/>
        <p:nvPr/>
      </p:nvGrpSpPr>
      <p:grpSpPr>
        <a:xfrm>
          <a:off x="0" y="0"/>
          <a:ext cx="0" cy="0"/>
          <a:chOff x="0" y="0"/>
          <a:chExt cx="0" cy="0"/>
        </a:xfrm>
      </p:grpSpPr>
      <p:sp>
        <p:nvSpPr>
          <p:cNvPr id="284" name="Google Shape;284;p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85" name="Google Shape;285;p3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8"/>
        <p:cNvGrpSpPr/>
        <p:nvPr/>
      </p:nvGrpSpPr>
      <p:grpSpPr>
        <a:xfrm>
          <a:off x="0" y="0"/>
          <a:ext cx="0" cy="0"/>
          <a:chOff x="0" y="0"/>
          <a:chExt cx="0" cy="0"/>
        </a:xfrm>
      </p:grpSpPr>
      <p:sp>
        <p:nvSpPr>
          <p:cNvPr id="289" name="Google Shape;289;p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90" name="Google Shape;290;p3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Google Shape;294;p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95" name="Google Shape;295;p3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Google Shape;299;p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00" name="Google Shape;300;p3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6" name="Google Shape;116;p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2" name="Google Shape;122;p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8" name="Google Shape;128;p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4" name="Google Shape;134;p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0" name="Google Shape;140;p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14"/>
        <p:cNvGrpSpPr/>
        <p:nvPr/>
      </p:nvGrpSpPr>
      <p:grpSpPr>
        <a:xfrm>
          <a:off x="0" y="0"/>
          <a:ext cx="0" cy="0"/>
          <a:chOff x="0" y="0"/>
          <a:chExt cx="0" cy="0"/>
        </a:xfrm>
      </p:grpSpPr>
      <p:sp>
        <p:nvSpPr>
          <p:cNvPr id="15" name="Google Shape;15;p38"/>
          <p:cNvSpPr/>
          <p:nvPr/>
        </p:nvSpPr>
        <p:spPr>
          <a:xfrm>
            <a:off x="3175" y="6400800"/>
            <a:ext cx="12188825" cy="4572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38"/>
          <p:cNvSpPr/>
          <p:nvPr/>
        </p:nvSpPr>
        <p:spPr>
          <a:xfrm>
            <a:off x="15" y="6334316"/>
            <a:ext cx="12188825" cy="6400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38"/>
          <p:cNvSpPr txBox="1">
            <a:spLocks noGrp="1"/>
          </p:cNvSpPr>
          <p:nvPr>
            <p:ph type="ctrTitle"/>
          </p:nvPr>
        </p:nvSpPr>
        <p:spPr>
          <a:xfrm>
            <a:off x="1097280" y="758952"/>
            <a:ext cx="10058400" cy="356616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262626"/>
              </a:buClr>
              <a:buSzPts val="8000"/>
              <a:buFont typeface="Calibri"/>
              <a:buNone/>
              <a:defRPr sz="80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 name="Google Shape;18;p38"/>
          <p:cNvSpPr txBox="1">
            <a:spLocks noGrp="1"/>
          </p:cNvSpPr>
          <p:nvPr>
            <p:ph type="subTitle" idx="1"/>
          </p:nvPr>
        </p:nvSpPr>
        <p:spPr>
          <a:xfrm>
            <a:off x="1100051" y="4455620"/>
            <a:ext cx="10058400" cy="1143000"/>
          </a:xfrm>
          <a:prstGeom prst="rect">
            <a:avLst/>
          </a:prstGeom>
          <a:noFill/>
          <a:ln>
            <a:noFill/>
          </a:ln>
        </p:spPr>
        <p:txBody>
          <a:bodyPr spcFirstLastPara="1" wrap="square" lIns="91425" tIns="45700" rIns="91425" bIns="45700" anchor="t" anchorCtr="0">
            <a:normAutofit/>
          </a:bodyPr>
          <a:lstStyle>
            <a:lvl1pPr lvl="0" algn="l">
              <a:lnSpc>
                <a:spcPct val="90000"/>
              </a:lnSpc>
              <a:spcBef>
                <a:spcPts val="1200"/>
              </a:spcBef>
              <a:spcAft>
                <a:spcPts val="0"/>
              </a:spcAft>
              <a:buSzPts val="2400"/>
              <a:buNone/>
              <a:defRPr sz="2400" cap="none">
                <a:solidFill>
                  <a:schemeClr val="dk2"/>
                </a:solidFill>
                <a:latin typeface="Calibri"/>
                <a:ea typeface="Calibri"/>
                <a:cs typeface="Calibri"/>
                <a:sym typeface="Calibri"/>
              </a:defRPr>
            </a:lvl1pPr>
            <a:lvl2pPr lvl="1" algn="ctr">
              <a:lnSpc>
                <a:spcPct val="90000"/>
              </a:lnSpc>
              <a:spcBef>
                <a:spcPts val="200"/>
              </a:spcBef>
              <a:spcAft>
                <a:spcPts val="0"/>
              </a:spcAft>
              <a:buSzPts val="2400"/>
              <a:buNone/>
              <a:defRPr sz="2400"/>
            </a:lvl2pPr>
            <a:lvl3pPr lvl="2" algn="ctr">
              <a:lnSpc>
                <a:spcPct val="90000"/>
              </a:lnSpc>
              <a:spcBef>
                <a:spcPts val="400"/>
              </a:spcBef>
              <a:spcAft>
                <a:spcPts val="0"/>
              </a:spcAft>
              <a:buSzPts val="2400"/>
              <a:buNone/>
              <a:defRPr sz="2400"/>
            </a:lvl3pPr>
            <a:lvl4pPr lvl="3" algn="ctr">
              <a:lnSpc>
                <a:spcPct val="90000"/>
              </a:lnSpc>
              <a:spcBef>
                <a:spcPts val="400"/>
              </a:spcBef>
              <a:spcAft>
                <a:spcPts val="0"/>
              </a:spcAft>
              <a:buSzPts val="2000"/>
              <a:buNone/>
              <a:defRPr sz="2000"/>
            </a:lvl4pPr>
            <a:lvl5pPr lvl="4" algn="ctr">
              <a:lnSpc>
                <a:spcPct val="90000"/>
              </a:lnSpc>
              <a:spcBef>
                <a:spcPts val="400"/>
              </a:spcBef>
              <a:spcAft>
                <a:spcPts val="0"/>
              </a:spcAft>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a:endParaRPr/>
          </a:p>
        </p:txBody>
      </p:sp>
      <p:sp>
        <p:nvSpPr>
          <p:cNvPr id="19" name="Google Shape;19;p38"/>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38"/>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38"/>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cxnSp>
        <p:nvCxnSpPr>
          <p:cNvPr id="22" name="Google Shape;22;p38"/>
          <p:cNvCxnSpPr/>
          <p:nvPr/>
        </p:nvCxnSpPr>
        <p:spPr>
          <a:xfrm>
            <a:off x="1207658" y="4343400"/>
            <a:ext cx="9875520" cy="0"/>
          </a:xfrm>
          <a:prstGeom prst="straightConnector1">
            <a:avLst/>
          </a:prstGeom>
          <a:noFill/>
          <a:ln w="9525" cap="flat" cmpd="sng">
            <a:solidFill>
              <a:srgbClr val="7F7F7F"/>
            </a:solidFill>
            <a:prstDash val="solid"/>
            <a:round/>
            <a:headEnd type="none" w="sm" len="sm"/>
            <a:tailEnd type="none" w="sm" len="sm"/>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83"/>
        <p:cNvGrpSpPr/>
        <p:nvPr/>
      </p:nvGrpSpPr>
      <p:grpSpPr>
        <a:xfrm>
          <a:off x="0" y="0"/>
          <a:ext cx="0" cy="0"/>
          <a:chOff x="0" y="0"/>
          <a:chExt cx="0" cy="0"/>
        </a:xfrm>
      </p:grpSpPr>
      <p:sp>
        <p:nvSpPr>
          <p:cNvPr id="84" name="Google Shape;84;p47"/>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5" name="Google Shape;85;p47"/>
          <p:cNvSpPr txBox="1">
            <a:spLocks noGrp="1"/>
          </p:cNvSpPr>
          <p:nvPr>
            <p:ph type="body" idx="1"/>
          </p:nvPr>
        </p:nvSpPr>
        <p:spPr>
          <a:xfrm rot="5400000">
            <a:off x="4114800" y="-1171786"/>
            <a:ext cx="4023360" cy="10058400"/>
          </a:xfrm>
          <a:prstGeom prst="rect">
            <a:avLst/>
          </a:prstGeom>
          <a:noFill/>
          <a:ln>
            <a:noFill/>
          </a:ln>
        </p:spPr>
        <p:txBody>
          <a:bodyPr spcFirstLastPara="1" wrap="square" lIns="45700" tIns="0" rIns="45700" bIns="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86" name="Google Shape;86;p47"/>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7" name="Google Shape;87;p47"/>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8" name="Google Shape;88;p47"/>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matchingName="Vertical Title and Text" type="vertTitleAndTx">
  <p:cSld name="VERTICAL_TITLE_AND_VERTICAL_TEXT">
    <p:spTree>
      <p:nvGrpSpPr>
        <p:cNvPr id="1" name="Shape 89"/>
        <p:cNvGrpSpPr/>
        <p:nvPr/>
      </p:nvGrpSpPr>
      <p:grpSpPr>
        <a:xfrm>
          <a:off x="0" y="0"/>
          <a:ext cx="0" cy="0"/>
          <a:chOff x="0" y="0"/>
          <a:chExt cx="0" cy="0"/>
        </a:xfrm>
      </p:grpSpPr>
      <p:sp>
        <p:nvSpPr>
          <p:cNvPr id="90" name="Google Shape;90;p48"/>
          <p:cNvSpPr/>
          <p:nvPr/>
        </p:nvSpPr>
        <p:spPr>
          <a:xfrm>
            <a:off x="3175" y="6400800"/>
            <a:ext cx="12188825" cy="4572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48"/>
          <p:cNvSpPr/>
          <p:nvPr/>
        </p:nvSpPr>
        <p:spPr>
          <a:xfrm>
            <a:off x="15" y="6334316"/>
            <a:ext cx="12188825" cy="6400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48"/>
          <p:cNvSpPr txBox="1">
            <a:spLocks noGrp="1"/>
          </p:cNvSpPr>
          <p:nvPr>
            <p:ph type="title"/>
          </p:nvPr>
        </p:nvSpPr>
        <p:spPr>
          <a:xfrm rot="5400000">
            <a:off x="7160640" y="1979039"/>
            <a:ext cx="5757421" cy="262890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3" name="Google Shape;93;p48"/>
          <p:cNvSpPr txBox="1">
            <a:spLocks noGrp="1"/>
          </p:cNvSpPr>
          <p:nvPr>
            <p:ph type="body" idx="1"/>
          </p:nvPr>
        </p:nvSpPr>
        <p:spPr>
          <a:xfrm rot="5400000">
            <a:off x="1826639" y="-573661"/>
            <a:ext cx="5757422" cy="7734300"/>
          </a:xfrm>
          <a:prstGeom prst="rect">
            <a:avLst/>
          </a:prstGeom>
          <a:noFill/>
          <a:ln>
            <a:noFill/>
          </a:ln>
        </p:spPr>
        <p:txBody>
          <a:bodyPr spcFirstLastPara="1" wrap="square" lIns="45700" tIns="0" rIns="45700" bIns="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94" name="Google Shape;94;p48"/>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5" name="Google Shape;95;p48"/>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6" name="Google Shape;96;p48"/>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3"/>
        <p:cNvGrpSpPr/>
        <p:nvPr/>
      </p:nvGrpSpPr>
      <p:grpSpPr>
        <a:xfrm>
          <a:off x="0" y="0"/>
          <a:ext cx="0" cy="0"/>
          <a:chOff x="0" y="0"/>
          <a:chExt cx="0" cy="0"/>
        </a:xfrm>
      </p:grpSpPr>
      <p:sp>
        <p:nvSpPr>
          <p:cNvPr id="24" name="Google Shape;24;p39"/>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48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39"/>
          <p:cNvSpPr txBox="1">
            <a:spLocks noGrp="1"/>
          </p:cNvSpPr>
          <p:nvPr>
            <p:ph type="body" idx="1"/>
          </p:nvPr>
        </p:nvSpPr>
        <p:spPr>
          <a:xfrm>
            <a:off x="1097280" y="1845734"/>
            <a:ext cx="10058400" cy="4023360"/>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26" name="Google Shape;26;p39"/>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39"/>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39"/>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Section Header" type="secHead">
  <p:cSld name="SECTION_HEADER">
    <p:bg>
      <p:bgPr>
        <a:solidFill>
          <a:schemeClr val="lt1"/>
        </a:solidFill>
        <a:effectLst/>
      </p:bgPr>
    </p:bg>
    <p:spTree>
      <p:nvGrpSpPr>
        <p:cNvPr id="1" name="Shape 29"/>
        <p:cNvGrpSpPr/>
        <p:nvPr/>
      </p:nvGrpSpPr>
      <p:grpSpPr>
        <a:xfrm>
          <a:off x="0" y="0"/>
          <a:ext cx="0" cy="0"/>
          <a:chOff x="0" y="0"/>
          <a:chExt cx="0" cy="0"/>
        </a:xfrm>
      </p:grpSpPr>
      <p:sp>
        <p:nvSpPr>
          <p:cNvPr id="30" name="Google Shape;30;p40"/>
          <p:cNvSpPr/>
          <p:nvPr/>
        </p:nvSpPr>
        <p:spPr>
          <a:xfrm>
            <a:off x="3175" y="6400800"/>
            <a:ext cx="12188825" cy="4572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40"/>
          <p:cNvSpPr/>
          <p:nvPr/>
        </p:nvSpPr>
        <p:spPr>
          <a:xfrm>
            <a:off x="15" y="6334316"/>
            <a:ext cx="12188825" cy="6400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40"/>
          <p:cNvSpPr txBox="1">
            <a:spLocks noGrp="1"/>
          </p:cNvSpPr>
          <p:nvPr>
            <p:ph type="title"/>
          </p:nvPr>
        </p:nvSpPr>
        <p:spPr>
          <a:xfrm>
            <a:off x="1097280" y="758952"/>
            <a:ext cx="10058400" cy="356616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262626"/>
              </a:buClr>
              <a:buSzPts val="8000"/>
              <a:buFont typeface="Calibri"/>
              <a:buNone/>
              <a:defRPr sz="8000" b="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 name="Google Shape;33;p40"/>
          <p:cNvSpPr txBox="1">
            <a:spLocks noGrp="1"/>
          </p:cNvSpPr>
          <p:nvPr>
            <p:ph type="body" idx="1"/>
          </p:nvPr>
        </p:nvSpPr>
        <p:spPr>
          <a:xfrm>
            <a:off x="1097280" y="4453128"/>
            <a:ext cx="10058400" cy="11430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200"/>
              </a:spcBef>
              <a:spcAft>
                <a:spcPts val="0"/>
              </a:spcAft>
              <a:buSzPts val="2400"/>
              <a:buNone/>
              <a:defRPr sz="2400" cap="none">
                <a:solidFill>
                  <a:schemeClr val="dk2"/>
                </a:solidFill>
                <a:latin typeface="Calibri"/>
                <a:ea typeface="Calibri"/>
                <a:cs typeface="Calibri"/>
                <a:sym typeface="Calibri"/>
              </a:defRPr>
            </a:lvl1pPr>
            <a:lvl2pPr marL="914400" lvl="1" indent="-228600" algn="l">
              <a:lnSpc>
                <a:spcPct val="90000"/>
              </a:lnSpc>
              <a:spcBef>
                <a:spcPts val="200"/>
              </a:spcBef>
              <a:spcAft>
                <a:spcPts val="0"/>
              </a:spcAft>
              <a:buSzPts val="1800"/>
              <a:buNone/>
              <a:defRPr sz="1800">
                <a:solidFill>
                  <a:srgbClr val="888888"/>
                </a:solidFill>
              </a:defRPr>
            </a:lvl2pPr>
            <a:lvl3pPr marL="1371600" lvl="2" indent="-228600" algn="l">
              <a:lnSpc>
                <a:spcPct val="90000"/>
              </a:lnSpc>
              <a:spcBef>
                <a:spcPts val="400"/>
              </a:spcBef>
              <a:spcAft>
                <a:spcPts val="0"/>
              </a:spcAft>
              <a:buSzPts val="1600"/>
              <a:buNone/>
              <a:defRPr sz="1600">
                <a:solidFill>
                  <a:srgbClr val="888888"/>
                </a:solidFill>
              </a:defRPr>
            </a:lvl3pPr>
            <a:lvl4pPr marL="1828800" lvl="3" indent="-228600" algn="l">
              <a:lnSpc>
                <a:spcPct val="90000"/>
              </a:lnSpc>
              <a:spcBef>
                <a:spcPts val="400"/>
              </a:spcBef>
              <a:spcAft>
                <a:spcPts val="0"/>
              </a:spcAft>
              <a:buSzPts val="1400"/>
              <a:buNone/>
              <a:defRPr sz="1400">
                <a:solidFill>
                  <a:srgbClr val="888888"/>
                </a:solidFill>
              </a:defRPr>
            </a:lvl4pPr>
            <a:lvl5pPr marL="2286000" lvl="4" indent="-228600" algn="l">
              <a:lnSpc>
                <a:spcPct val="90000"/>
              </a:lnSpc>
              <a:spcBef>
                <a:spcPts val="400"/>
              </a:spcBef>
              <a:spcAft>
                <a:spcPts val="0"/>
              </a:spcAft>
              <a:buSzPts val="1400"/>
              <a:buNone/>
              <a:defRPr sz="1400">
                <a:solidFill>
                  <a:srgbClr val="888888"/>
                </a:solidFill>
              </a:defRPr>
            </a:lvl5pPr>
            <a:lvl6pPr marL="2743200" lvl="5" indent="-228600" algn="l">
              <a:lnSpc>
                <a:spcPct val="90000"/>
              </a:lnSpc>
              <a:spcBef>
                <a:spcPts val="400"/>
              </a:spcBef>
              <a:spcAft>
                <a:spcPts val="0"/>
              </a:spcAft>
              <a:buSzPts val="1400"/>
              <a:buNone/>
              <a:defRPr sz="1400">
                <a:solidFill>
                  <a:srgbClr val="888888"/>
                </a:solidFill>
              </a:defRPr>
            </a:lvl6pPr>
            <a:lvl7pPr marL="3200400" lvl="6" indent="-228600" algn="l">
              <a:lnSpc>
                <a:spcPct val="90000"/>
              </a:lnSpc>
              <a:spcBef>
                <a:spcPts val="400"/>
              </a:spcBef>
              <a:spcAft>
                <a:spcPts val="0"/>
              </a:spcAft>
              <a:buSzPts val="1400"/>
              <a:buNone/>
              <a:defRPr sz="1400">
                <a:solidFill>
                  <a:srgbClr val="888888"/>
                </a:solidFill>
              </a:defRPr>
            </a:lvl7pPr>
            <a:lvl8pPr marL="3657600" lvl="7" indent="-228600" algn="l">
              <a:lnSpc>
                <a:spcPct val="90000"/>
              </a:lnSpc>
              <a:spcBef>
                <a:spcPts val="400"/>
              </a:spcBef>
              <a:spcAft>
                <a:spcPts val="0"/>
              </a:spcAft>
              <a:buSzPts val="1400"/>
              <a:buNone/>
              <a:defRPr sz="1400">
                <a:solidFill>
                  <a:srgbClr val="888888"/>
                </a:solidFill>
              </a:defRPr>
            </a:lvl8pPr>
            <a:lvl9pPr marL="4114800" lvl="8" indent="-228600" algn="l">
              <a:lnSpc>
                <a:spcPct val="90000"/>
              </a:lnSpc>
              <a:spcBef>
                <a:spcPts val="400"/>
              </a:spcBef>
              <a:spcAft>
                <a:spcPts val="400"/>
              </a:spcAft>
              <a:buSzPts val="1400"/>
              <a:buNone/>
              <a:defRPr sz="1400">
                <a:solidFill>
                  <a:srgbClr val="888888"/>
                </a:solidFill>
              </a:defRPr>
            </a:lvl9pPr>
          </a:lstStyle>
          <a:p>
            <a:endParaRPr/>
          </a:p>
        </p:txBody>
      </p:sp>
      <p:sp>
        <p:nvSpPr>
          <p:cNvPr id="34" name="Google Shape;34;p40"/>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40"/>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40"/>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cxnSp>
        <p:nvCxnSpPr>
          <p:cNvPr id="37" name="Google Shape;37;p40"/>
          <p:cNvCxnSpPr/>
          <p:nvPr/>
        </p:nvCxnSpPr>
        <p:spPr>
          <a:xfrm>
            <a:off x="1207658" y="4343400"/>
            <a:ext cx="9875520" cy="0"/>
          </a:xfrm>
          <a:prstGeom prst="straightConnector1">
            <a:avLst/>
          </a:prstGeom>
          <a:noFill/>
          <a:ln w="9525" cap="flat" cmpd="sng">
            <a:solidFill>
              <a:srgbClr val="7F7F7F"/>
            </a:solidFill>
            <a:prstDash val="solid"/>
            <a:round/>
            <a:headEnd type="none" w="sm" len="sm"/>
            <a:tailEnd type="none" w="sm" len="sm"/>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Blank" type="blank">
  <p:cSld name="BLANK">
    <p:spTree>
      <p:nvGrpSpPr>
        <p:cNvPr id="1" name="Shape 38"/>
        <p:cNvGrpSpPr/>
        <p:nvPr/>
      </p:nvGrpSpPr>
      <p:grpSpPr>
        <a:xfrm>
          <a:off x="0" y="0"/>
          <a:ext cx="0" cy="0"/>
          <a:chOff x="0" y="0"/>
          <a:chExt cx="0" cy="0"/>
        </a:xfrm>
      </p:grpSpPr>
      <p:sp>
        <p:nvSpPr>
          <p:cNvPr id="39" name="Google Shape;39;p41"/>
          <p:cNvSpPr/>
          <p:nvPr/>
        </p:nvSpPr>
        <p:spPr>
          <a:xfrm>
            <a:off x="3175" y="6400800"/>
            <a:ext cx="12188825" cy="4572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41"/>
          <p:cNvSpPr/>
          <p:nvPr/>
        </p:nvSpPr>
        <p:spPr>
          <a:xfrm>
            <a:off x="15" y="6334316"/>
            <a:ext cx="12188825" cy="6400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41"/>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41"/>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41"/>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Picture with Caption" type="picTx">
  <p:cSld name="PICTURE_WITH_CAPTION_TEXT">
    <p:spTree>
      <p:nvGrpSpPr>
        <p:cNvPr id="1" name="Shape 44"/>
        <p:cNvGrpSpPr/>
        <p:nvPr/>
      </p:nvGrpSpPr>
      <p:grpSpPr>
        <a:xfrm>
          <a:off x="0" y="0"/>
          <a:ext cx="0" cy="0"/>
          <a:chOff x="0" y="0"/>
          <a:chExt cx="0" cy="0"/>
        </a:xfrm>
      </p:grpSpPr>
      <p:sp>
        <p:nvSpPr>
          <p:cNvPr id="45" name="Google Shape;45;p42"/>
          <p:cNvSpPr/>
          <p:nvPr/>
        </p:nvSpPr>
        <p:spPr>
          <a:xfrm>
            <a:off x="0" y="4953000"/>
            <a:ext cx="12188825" cy="19050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42"/>
          <p:cNvSpPr/>
          <p:nvPr/>
        </p:nvSpPr>
        <p:spPr>
          <a:xfrm>
            <a:off x="15" y="4915076"/>
            <a:ext cx="12188825" cy="6400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42"/>
          <p:cNvSpPr txBox="1">
            <a:spLocks noGrp="1"/>
          </p:cNvSpPr>
          <p:nvPr>
            <p:ph type="title"/>
          </p:nvPr>
        </p:nvSpPr>
        <p:spPr>
          <a:xfrm>
            <a:off x="1097280" y="5074920"/>
            <a:ext cx="10113264" cy="822960"/>
          </a:xfrm>
          <a:prstGeom prst="rect">
            <a:avLst/>
          </a:prstGeom>
          <a:noFill/>
          <a:ln>
            <a:noFill/>
          </a:ln>
        </p:spPr>
        <p:txBody>
          <a:bodyPr spcFirstLastPara="1" wrap="square" lIns="91425" tIns="0" rIns="91425" bIns="0" anchor="b" anchorCtr="0">
            <a:noAutofit/>
          </a:bodyPr>
          <a:lstStyle>
            <a:lvl1pPr lvl="0" algn="l">
              <a:lnSpc>
                <a:spcPct val="85000"/>
              </a:lnSpc>
              <a:spcBef>
                <a:spcPts val="0"/>
              </a:spcBef>
              <a:spcAft>
                <a:spcPts val="0"/>
              </a:spcAft>
              <a:buClr>
                <a:srgbClr val="FFFFFF"/>
              </a:buClr>
              <a:buSzPts val="3600"/>
              <a:buFont typeface="Calibri"/>
              <a:buNone/>
              <a:defRPr sz="3600" b="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48" name="Google Shape;48;p42"/>
          <p:cNvPicPr preferRelativeResize="0">
            <a:picLocks noGrp="1"/>
          </p:cNvPicPr>
          <p:nvPr>
            <p:ph type="pic" idx="2"/>
          </p:nvPr>
        </p:nvPicPr>
        <p:blipFill/>
        <p:spPr>
          <a:xfrm>
            <a:off x="15" y="0"/>
            <a:ext cx="12191985" cy="4915076"/>
          </a:xfrm>
          <a:prstGeom prst="rect">
            <a:avLst/>
          </a:prstGeom>
          <a:blipFill rotWithShape="1">
            <a:blip r:embed="rId2">
              <a:alphaModFix/>
            </a:blip>
            <a:stretch>
              <a:fillRect/>
            </a:stretch>
          </a:blipFill>
          <a:ln>
            <a:noFill/>
          </a:ln>
        </p:spPr>
      </p:pic>
      <p:sp>
        <p:nvSpPr>
          <p:cNvPr id="49" name="Google Shape;49;p42"/>
          <p:cNvSpPr txBox="1">
            <a:spLocks noGrp="1"/>
          </p:cNvSpPr>
          <p:nvPr>
            <p:ph type="body" idx="1"/>
          </p:nvPr>
        </p:nvSpPr>
        <p:spPr>
          <a:xfrm>
            <a:off x="1097280" y="5907023"/>
            <a:ext cx="10113264" cy="594360"/>
          </a:xfrm>
          <a:prstGeom prst="rect">
            <a:avLst/>
          </a:prstGeom>
          <a:noFill/>
          <a:ln>
            <a:noFill/>
          </a:ln>
        </p:spPr>
        <p:txBody>
          <a:bodyPr spcFirstLastPara="1" wrap="square" lIns="91425" tIns="0" rIns="91425" bIns="0" anchor="t" anchorCtr="0">
            <a:normAutofit/>
          </a:bodyPr>
          <a:lstStyle>
            <a:lvl1pPr marL="457200" lvl="0" indent="-228600" algn="l">
              <a:lnSpc>
                <a:spcPct val="90000"/>
              </a:lnSpc>
              <a:spcBef>
                <a:spcPts val="0"/>
              </a:spcBef>
              <a:spcAft>
                <a:spcPts val="0"/>
              </a:spcAft>
              <a:buSzPts val="1500"/>
              <a:buNone/>
              <a:defRPr sz="1500">
                <a:solidFill>
                  <a:srgbClr val="FFFFFF"/>
                </a:solidFill>
              </a:defRPr>
            </a:lvl1pPr>
            <a:lvl2pPr marL="914400" lvl="1" indent="-228600" algn="l">
              <a:lnSpc>
                <a:spcPct val="90000"/>
              </a:lnSpc>
              <a:spcBef>
                <a:spcPts val="600"/>
              </a:spcBef>
              <a:spcAft>
                <a:spcPts val="0"/>
              </a:spcAft>
              <a:buSzPts val="1200"/>
              <a:buNone/>
              <a:defRPr sz="1200"/>
            </a:lvl2pPr>
            <a:lvl3pPr marL="1371600" lvl="2" indent="-228600" algn="l">
              <a:lnSpc>
                <a:spcPct val="90000"/>
              </a:lnSpc>
              <a:spcBef>
                <a:spcPts val="400"/>
              </a:spcBef>
              <a:spcAft>
                <a:spcPts val="0"/>
              </a:spcAft>
              <a:buSzPts val="1000"/>
              <a:buNone/>
              <a:defRPr sz="1000"/>
            </a:lvl3pPr>
            <a:lvl4pPr marL="1828800" lvl="3" indent="-228600" algn="l">
              <a:lnSpc>
                <a:spcPct val="90000"/>
              </a:lnSpc>
              <a:spcBef>
                <a:spcPts val="400"/>
              </a:spcBef>
              <a:spcAft>
                <a:spcPts val="0"/>
              </a:spcAft>
              <a:buSzPts val="900"/>
              <a:buNone/>
              <a:defRPr sz="900"/>
            </a:lvl4pPr>
            <a:lvl5pPr marL="2286000" lvl="4" indent="-228600" algn="l">
              <a:lnSpc>
                <a:spcPct val="90000"/>
              </a:lnSpc>
              <a:spcBef>
                <a:spcPts val="400"/>
              </a:spcBef>
              <a:spcAft>
                <a:spcPts val="0"/>
              </a:spcAft>
              <a:buSzPts val="900"/>
              <a:buNone/>
              <a:defRPr sz="900"/>
            </a:lvl5pPr>
            <a:lvl6pPr marL="2743200" lvl="5" indent="-228600" algn="l">
              <a:lnSpc>
                <a:spcPct val="90000"/>
              </a:lnSpc>
              <a:spcBef>
                <a:spcPts val="400"/>
              </a:spcBef>
              <a:spcAft>
                <a:spcPts val="0"/>
              </a:spcAft>
              <a:buSzPts val="900"/>
              <a:buNone/>
              <a:defRPr sz="900"/>
            </a:lvl6pPr>
            <a:lvl7pPr marL="3200400" lvl="6" indent="-228600" algn="l">
              <a:lnSpc>
                <a:spcPct val="90000"/>
              </a:lnSpc>
              <a:spcBef>
                <a:spcPts val="400"/>
              </a:spcBef>
              <a:spcAft>
                <a:spcPts val="0"/>
              </a:spcAft>
              <a:buSzPts val="900"/>
              <a:buNone/>
              <a:defRPr sz="900"/>
            </a:lvl7pPr>
            <a:lvl8pPr marL="3657600" lvl="7" indent="-228600" algn="l">
              <a:lnSpc>
                <a:spcPct val="90000"/>
              </a:lnSpc>
              <a:spcBef>
                <a:spcPts val="400"/>
              </a:spcBef>
              <a:spcAft>
                <a:spcPts val="0"/>
              </a:spcAft>
              <a:buSzPts val="900"/>
              <a:buNone/>
              <a:defRPr sz="900"/>
            </a:lvl8pPr>
            <a:lvl9pPr marL="4114800" lvl="8" indent="-228600" algn="l">
              <a:lnSpc>
                <a:spcPct val="90000"/>
              </a:lnSpc>
              <a:spcBef>
                <a:spcPts val="400"/>
              </a:spcBef>
              <a:spcAft>
                <a:spcPts val="400"/>
              </a:spcAft>
              <a:buSzPts val="900"/>
              <a:buNone/>
              <a:defRPr sz="900"/>
            </a:lvl9pPr>
          </a:lstStyle>
          <a:p>
            <a:endParaRPr/>
          </a:p>
        </p:txBody>
      </p:sp>
      <p:sp>
        <p:nvSpPr>
          <p:cNvPr id="50" name="Google Shape;50;p42"/>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42"/>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42"/>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53"/>
        <p:cNvGrpSpPr/>
        <p:nvPr/>
      </p:nvGrpSpPr>
      <p:grpSpPr>
        <a:xfrm>
          <a:off x="0" y="0"/>
          <a:ext cx="0" cy="0"/>
          <a:chOff x="0" y="0"/>
          <a:chExt cx="0" cy="0"/>
        </a:xfrm>
      </p:grpSpPr>
      <p:sp>
        <p:nvSpPr>
          <p:cNvPr id="54" name="Google Shape;54;p43"/>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5" name="Google Shape;55;p43"/>
          <p:cNvSpPr txBox="1">
            <a:spLocks noGrp="1"/>
          </p:cNvSpPr>
          <p:nvPr>
            <p:ph type="body" idx="1"/>
          </p:nvPr>
        </p:nvSpPr>
        <p:spPr>
          <a:xfrm>
            <a:off x="1097279" y="1845734"/>
            <a:ext cx="4937760" cy="4023360"/>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56" name="Google Shape;56;p43"/>
          <p:cNvSpPr txBox="1">
            <a:spLocks noGrp="1"/>
          </p:cNvSpPr>
          <p:nvPr>
            <p:ph type="body" idx="2"/>
          </p:nvPr>
        </p:nvSpPr>
        <p:spPr>
          <a:xfrm>
            <a:off x="6217920" y="1845735"/>
            <a:ext cx="4937760" cy="4023360"/>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57" name="Google Shape;57;p43"/>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43"/>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43"/>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60"/>
        <p:cNvGrpSpPr/>
        <p:nvPr/>
      </p:nvGrpSpPr>
      <p:grpSpPr>
        <a:xfrm>
          <a:off x="0" y="0"/>
          <a:ext cx="0" cy="0"/>
          <a:chOff x="0" y="0"/>
          <a:chExt cx="0" cy="0"/>
        </a:xfrm>
      </p:grpSpPr>
      <p:sp>
        <p:nvSpPr>
          <p:cNvPr id="61" name="Google Shape;61;p44"/>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2" name="Google Shape;62;p44"/>
          <p:cNvSpPr txBox="1">
            <a:spLocks noGrp="1"/>
          </p:cNvSpPr>
          <p:nvPr>
            <p:ph type="body" idx="1"/>
          </p:nvPr>
        </p:nvSpPr>
        <p:spPr>
          <a:xfrm>
            <a:off x="1097280" y="1846052"/>
            <a:ext cx="4937760" cy="736282"/>
          </a:xfrm>
          <a:prstGeom prst="rect">
            <a:avLst/>
          </a:prstGeom>
          <a:noFill/>
          <a:ln>
            <a:noFill/>
          </a:ln>
        </p:spPr>
        <p:txBody>
          <a:bodyPr spcFirstLastPara="1" wrap="square" lIns="91425" tIns="45700" rIns="91425" bIns="45700" anchor="ctr" anchorCtr="0">
            <a:normAutofit/>
          </a:bodyPr>
          <a:lstStyle>
            <a:lvl1pPr marL="457200" lvl="0" indent="-228600" algn="l">
              <a:lnSpc>
                <a:spcPct val="90000"/>
              </a:lnSpc>
              <a:spcBef>
                <a:spcPts val="1200"/>
              </a:spcBef>
              <a:spcAft>
                <a:spcPts val="0"/>
              </a:spcAft>
              <a:buSzPts val="2000"/>
              <a:buNone/>
              <a:defRPr sz="2000" b="0" cap="none">
                <a:solidFill>
                  <a:schemeClr val="dk2"/>
                </a:solidFill>
              </a:defRPr>
            </a:lvl1pPr>
            <a:lvl2pPr marL="914400" lvl="1" indent="-228600" algn="l">
              <a:lnSpc>
                <a:spcPct val="90000"/>
              </a:lnSpc>
              <a:spcBef>
                <a:spcPts val="200"/>
              </a:spcBef>
              <a:spcAft>
                <a:spcPts val="0"/>
              </a:spcAft>
              <a:buSzPts val="2000"/>
              <a:buNone/>
              <a:defRPr sz="2000" b="1"/>
            </a:lvl2pPr>
            <a:lvl3pPr marL="1371600" lvl="2" indent="-228600" algn="l">
              <a:lnSpc>
                <a:spcPct val="90000"/>
              </a:lnSpc>
              <a:spcBef>
                <a:spcPts val="400"/>
              </a:spcBef>
              <a:spcAft>
                <a:spcPts val="0"/>
              </a:spcAft>
              <a:buSzPts val="1800"/>
              <a:buNone/>
              <a:defRPr sz="1800" b="1"/>
            </a:lvl3pPr>
            <a:lvl4pPr marL="1828800" lvl="3" indent="-228600" algn="l">
              <a:lnSpc>
                <a:spcPct val="90000"/>
              </a:lnSpc>
              <a:spcBef>
                <a:spcPts val="400"/>
              </a:spcBef>
              <a:spcAft>
                <a:spcPts val="0"/>
              </a:spcAft>
              <a:buSzPts val="1600"/>
              <a:buNone/>
              <a:defRPr sz="1600" b="1"/>
            </a:lvl4pPr>
            <a:lvl5pPr marL="2286000" lvl="4" indent="-228600" algn="l">
              <a:lnSpc>
                <a:spcPct val="90000"/>
              </a:lnSpc>
              <a:spcBef>
                <a:spcPts val="400"/>
              </a:spcBef>
              <a:spcAft>
                <a:spcPts val="0"/>
              </a:spcAft>
              <a:buSzPts val="1600"/>
              <a:buNone/>
              <a:defRPr sz="1600" b="1"/>
            </a:lvl5pPr>
            <a:lvl6pPr marL="2743200" lvl="5" indent="-228600" algn="l">
              <a:lnSpc>
                <a:spcPct val="90000"/>
              </a:lnSpc>
              <a:spcBef>
                <a:spcPts val="400"/>
              </a:spcBef>
              <a:spcAft>
                <a:spcPts val="0"/>
              </a:spcAft>
              <a:buSzPts val="1600"/>
              <a:buNone/>
              <a:defRPr sz="1600" b="1"/>
            </a:lvl6pPr>
            <a:lvl7pPr marL="3200400" lvl="6" indent="-228600" algn="l">
              <a:lnSpc>
                <a:spcPct val="90000"/>
              </a:lnSpc>
              <a:spcBef>
                <a:spcPts val="400"/>
              </a:spcBef>
              <a:spcAft>
                <a:spcPts val="0"/>
              </a:spcAft>
              <a:buSzPts val="1600"/>
              <a:buNone/>
              <a:defRPr sz="1600" b="1"/>
            </a:lvl7pPr>
            <a:lvl8pPr marL="3657600" lvl="7" indent="-228600" algn="l">
              <a:lnSpc>
                <a:spcPct val="90000"/>
              </a:lnSpc>
              <a:spcBef>
                <a:spcPts val="400"/>
              </a:spcBef>
              <a:spcAft>
                <a:spcPts val="0"/>
              </a:spcAft>
              <a:buSzPts val="1600"/>
              <a:buNone/>
              <a:defRPr sz="1600" b="1"/>
            </a:lvl8pPr>
            <a:lvl9pPr marL="4114800" lvl="8" indent="-228600" algn="l">
              <a:lnSpc>
                <a:spcPct val="90000"/>
              </a:lnSpc>
              <a:spcBef>
                <a:spcPts val="400"/>
              </a:spcBef>
              <a:spcAft>
                <a:spcPts val="400"/>
              </a:spcAft>
              <a:buSzPts val="1600"/>
              <a:buNone/>
              <a:defRPr sz="1600" b="1"/>
            </a:lvl9pPr>
          </a:lstStyle>
          <a:p>
            <a:endParaRPr/>
          </a:p>
        </p:txBody>
      </p:sp>
      <p:sp>
        <p:nvSpPr>
          <p:cNvPr id="63" name="Google Shape;63;p44"/>
          <p:cNvSpPr txBox="1">
            <a:spLocks noGrp="1"/>
          </p:cNvSpPr>
          <p:nvPr>
            <p:ph type="body" idx="2"/>
          </p:nvPr>
        </p:nvSpPr>
        <p:spPr>
          <a:xfrm>
            <a:off x="1097280" y="2582334"/>
            <a:ext cx="4937760" cy="3378200"/>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64" name="Google Shape;64;p44"/>
          <p:cNvSpPr txBox="1">
            <a:spLocks noGrp="1"/>
          </p:cNvSpPr>
          <p:nvPr>
            <p:ph type="body" idx="3"/>
          </p:nvPr>
        </p:nvSpPr>
        <p:spPr>
          <a:xfrm>
            <a:off x="6217920" y="1846052"/>
            <a:ext cx="4937760" cy="736282"/>
          </a:xfrm>
          <a:prstGeom prst="rect">
            <a:avLst/>
          </a:prstGeom>
          <a:noFill/>
          <a:ln>
            <a:noFill/>
          </a:ln>
        </p:spPr>
        <p:txBody>
          <a:bodyPr spcFirstLastPara="1" wrap="square" lIns="91425" tIns="45700" rIns="91425" bIns="45700" anchor="ctr" anchorCtr="0">
            <a:normAutofit/>
          </a:bodyPr>
          <a:lstStyle>
            <a:lvl1pPr marL="457200" lvl="0" indent="-228600" algn="l">
              <a:lnSpc>
                <a:spcPct val="90000"/>
              </a:lnSpc>
              <a:spcBef>
                <a:spcPts val="1200"/>
              </a:spcBef>
              <a:spcAft>
                <a:spcPts val="0"/>
              </a:spcAft>
              <a:buSzPts val="2000"/>
              <a:buNone/>
              <a:defRPr sz="2000" b="0" cap="none">
                <a:solidFill>
                  <a:schemeClr val="dk2"/>
                </a:solidFill>
              </a:defRPr>
            </a:lvl1pPr>
            <a:lvl2pPr marL="914400" lvl="1" indent="-228600" algn="l">
              <a:lnSpc>
                <a:spcPct val="90000"/>
              </a:lnSpc>
              <a:spcBef>
                <a:spcPts val="200"/>
              </a:spcBef>
              <a:spcAft>
                <a:spcPts val="0"/>
              </a:spcAft>
              <a:buSzPts val="2000"/>
              <a:buNone/>
              <a:defRPr sz="2000" b="1"/>
            </a:lvl2pPr>
            <a:lvl3pPr marL="1371600" lvl="2" indent="-228600" algn="l">
              <a:lnSpc>
                <a:spcPct val="90000"/>
              </a:lnSpc>
              <a:spcBef>
                <a:spcPts val="400"/>
              </a:spcBef>
              <a:spcAft>
                <a:spcPts val="0"/>
              </a:spcAft>
              <a:buSzPts val="1800"/>
              <a:buNone/>
              <a:defRPr sz="1800" b="1"/>
            </a:lvl3pPr>
            <a:lvl4pPr marL="1828800" lvl="3" indent="-228600" algn="l">
              <a:lnSpc>
                <a:spcPct val="90000"/>
              </a:lnSpc>
              <a:spcBef>
                <a:spcPts val="400"/>
              </a:spcBef>
              <a:spcAft>
                <a:spcPts val="0"/>
              </a:spcAft>
              <a:buSzPts val="1600"/>
              <a:buNone/>
              <a:defRPr sz="1600" b="1"/>
            </a:lvl4pPr>
            <a:lvl5pPr marL="2286000" lvl="4" indent="-228600" algn="l">
              <a:lnSpc>
                <a:spcPct val="90000"/>
              </a:lnSpc>
              <a:spcBef>
                <a:spcPts val="400"/>
              </a:spcBef>
              <a:spcAft>
                <a:spcPts val="0"/>
              </a:spcAft>
              <a:buSzPts val="1600"/>
              <a:buNone/>
              <a:defRPr sz="1600" b="1"/>
            </a:lvl5pPr>
            <a:lvl6pPr marL="2743200" lvl="5" indent="-228600" algn="l">
              <a:lnSpc>
                <a:spcPct val="90000"/>
              </a:lnSpc>
              <a:spcBef>
                <a:spcPts val="400"/>
              </a:spcBef>
              <a:spcAft>
                <a:spcPts val="0"/>
              </a:spcAft>
              <a:buSzPts val="1600"/>
              <a:buNone/>
              <a:defRPr sz="1600" b="1"/>
            </a:lvl6pPr>
            <a:lvl7pPr marL="3200400" lvl="6" indent="-228600" algn="l">
              <a:lnSpc>
                <a:spcPct val="90000"/>
              </a:lnSpc>
              <a:spcBef>
                <a:spcPts val="400"/>
              </a:spcBef>
              <a:spcAft>
                <a:spcPts val="0"/>
              </a:spcAft>
              <a:buSzPts val="1600"/>
              <a:buNone/>
              <a:defRPr sz="1600" b="1"/>
            </a:lvl7pPr>
            <a:lvl8pPr marL="3657600" lvl="7" indent="-228600" algn="l">
              <a:lnSpc>
                <a:spcPct val="90000"/>
              </a:lnSpc>
              <a:spcBef>
                <a:spcPts val="400"/>
              </a:spcBef>
              <a:spcAft>
                <a:spcPts val="0"/>
              </a:spcAft>
              <a:buSzPts val="1600"/>
              <a:buNone/>
              <a:defRPr sz="1600" b="1"/>
            </a:lvl8pPr>
            <a:lvl9pPr marL="4114800" lvl="8" indent="-228600" algn="l">
              <a:lnSpc>
                <a:spcPct val="90000"/>
              </a:lnSpc>
              <a:spcBef>
                <a:spcPts val="400"/>
              </a:spcBef>
              <a:spcAft>
                <a:spcPts val="400"/>
              </a:spcAft>
              <a:buSzPts val="1600"/>
              <a:buNone/>
              <a:defRPr sz="1600" b="1"/>
            </a:lvl9pPr>
          </a:lstStyle>
          <a:p>
            <a:endParaRPr/>
          </a:p>
        </p:txBody>
      </p:sp>
      <p:sp>
        <p:nvSpPr>
          <p:cNvPr id="65" name="Google Shape;65;p44"/>
          <p:cNvSpPr txBox="1">
            <a:spLocks noGrp="1"/>
          </p:cNvSpPr>
          <p:nvPr>
            <p:ph type="body" idx="4"/>
          </p:nvPr>
        </p:nvSpPr>
        <p:spPr>
          <a:xfrm>
            <a:off x="6217920" y="2582334"/>
            <a:ext cx="4937760" cy="3378200"/>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66" name="Google Shape;66;p44"/>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44"/>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44"/>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69"/>
        <p:cNvGrpSpPr/>
        <p:nvPr/>
      </p:nvGrpSpPr>
      <p:grpSpPr>
        <a:xfrm>
          <a:off x="0" y="0"/>
          <a:ext cx="0" cy="0"/>
          <a:chOff x="0" y="0"/>
          <a:chExt cx="0" cy="0"/>
        </a:xfrm>
      </p:grpSpPr>
      <p:sp>
        <p:nvSpPr>
          <p:cNvPr id="70" name="Google Shape;70;p45"/>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1" name="Google Shape;71;p45"/>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45"/>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45"/>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Content with Caption" type="objTx">
  <p:cSld name="OBJECT_WITH_CAPTION_TEXT">
    <p:spTree>
      <p:nvGrpSpPr>
        <p:cNvPr id="1" name="Shape 74"/>
        <p:cNvGrpSpPr/>
        <p:nvPr/>
      </p:nvGrpSpPr>
      <p:grpSpPr>
        <a:xfrm>
          <a:off x="0" y="0"/>
          <a:ext cx="0" cy="0"/>
          <a:chOff x="0" y="0"/>
          <a:chExt cx="0" cy="0"/>
        </a:xfrm>
      </p:grpSpPr>
      <p:sp>
        <p:nvSpPr>
          <p:cNvPr id="75" name="Google Shape;75;p46"/>
          <p:cNvSpPr/>
          <p:nvPr/>
        </p:nvSpPr>
        <p:spPr>
          <a:xfrm>
            <a:off x="16" y="0"/>
            <a:ext cx="4050791" cy="68580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46"/>
          <p:cNvSpPr/>
          <p:nvPr/>
        </p:nvSpPr>
        <p:spPr>
          <a:xfrm>
            <a:off x="4040071" y="0"/>
            <a:ext cx="64008" cy="68580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46"/>
          <p:cNvSpPr txBox="1">
            <a:spLocks noGrp="1"/>
          </p:cNvSpPr>
          <p:nvPr>
            <p:ph type="title"/>
          </p:nvPr>
        </p:nvSpPr>
        <p:spPr>
          <a:xfrm>
            <a:off x="457200" y="594359"/>
            <a:ext cx="3200400" cy="228600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FFFFFF"/>
              </a:buClr>
              <a:buSzPts val="3600"/>
              <a:buFont typeface="Calibri"/>
              <a:buNone/>
              <a:defRPr sz="3600" b="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8" name="Google Shape;78;p46"/>
          <p:cNvSpPr txBox="1">
            <a:spLocks noGrp="1"/>
          </p:cNvSpPr>
          <p:nvPr>
            <p:ph type="body" idx="1"/>
          </p:nvPr>
        </p:nvSpPr>
        <p:spPr>
          <a:xfrm>
            <a:off x="4800600" y="731520"/>
            <a:ext cx="6492240" cy="5257800"/>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79" name="Google Shape;79;p46"/>
          <p:cNvSpPr txBox="1">
            <a:spLocks noGrp="1"/>
          </p:cNvSpPr>
          <p:nvPr>
            <p:ph type="body" idx="2"/>
          </p:nvPr>
        </p:nvSpPr>
        <p:spPr>
          <a:xfrm>
            <a:off x="457200" y="2926080"/>
            <a:ext cx="3200400" cy="3379124"/>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200"/>
              </a:spcBef>
              <a:spcAft>
                <a:spcPts val="0"/>
              </a:spcAft>
              <a:buSzPts val="1500"/>
              <a:buNone/>
              <a:defRPr sz="1500">
                <a:solidFill>
                  <a:srgbClr val="FFFFFF"/>
                </a:solidFill>
              </a:defRPr>
            </a:lvl1pPr>
            <a:lvl2pPr marL="914400" lvl="1" indent="-228600" algn="l">
              <a:lnSpc>
                <a:spcPct val="90000"/>
              </a:lnSpc>
              <a:spcBef>
                <a:spcPts val="200"/>
              </a:spcBef>
              <a:spcAft>
                <a:spcPts val="0"/>
              </a:spcAft>
              <a:buSzPts val="1200"/>
              <a:buNone/>
              <a:defRPr sz="1200"/>
            </a:lvl2pPr>
            <a:lvl3pPr marL="1371600" lvl="2" indent="-228600" algn="l">
              <a:lnSpc>
                <a:spcPct val="90000"/>
              </a:lnSpc>
              <a:spcBef>
                <a:spcPts val="400"/>
              </a:spcBef>
              <a:spcAft>
                <a:spcPts val="0"/>
              </a:spcAft>
              <a:buSzPts val="1000"/>
              <a:buNone/>
              <a:defRPr sz="1000"/>
            </a:lvl3pPr>
            <a:lvl4pPr marL="1828800" lvl="3" indent="-228600" algn="l">
              <a:lnSpc>
                <a:spcPct val="90000"/>
              </a:lnSpc>
              <a:spcBef>
                <a:spcPts val="400"/>
              </a:spcBef>
              <a:spcAft>
                <a:spcPts val="0"/>
              </a:spcAft>
              <a:buSzPts val="900"/>
              <a:buNone/>
              <a:defRPr sz="900"/>
            </a:lvl4pPr>
            <a:lvl5pPr marL="2286000" lvl="4" indent="-228600" algn="l">
              <a:lnSpc>
                <a:spcPct val="90000"/>
              </a:lnSpc>
              <a:spcBef>
                <a:spcPts val="400"/>
              </a:spcBef>
              <a:spcAft>
                <a:spcPts val="0"/>
              </a:spcAft>
              <a:buSzPts val="900"/>
              <a:buNone/>
              <a:defRPr sz="900"/>
            </a:lvl5pPr>
            <a:lvl6pPr marL="2743200" lvl="5" indent="-228600" algn="l">
              <a:lnSpc>
                <a:spcPct val="90000"/>
              </a:lnSpc>
              <a:spcBef>
                <a:spcPts val="400"/>
              </a:spcBef>
              <a:spcAft>
                <a:spcPts val="0"/>
              </a:spcAft>
              <a:buSzPts val="900"/>
              <a:buNone/>
              <a:defRPr sz="900"/>
            </a:lvl6pPr>
            <a:lvl7pPr marL="3200400" lvl="6" indent="-228600" algn="l">
              <a:lnSpc>
                <a:spcPct val="90000"/>
              </a:lnSpc>
              <a:spcBef>
                <a:spcPts val="400"/>
              </a:spcBef>
              <a:spcAft>
                <a:spcPts val="0"/>
              </a:spcAft>
              <a:buSzPts val="900"/>
              <a:buNone/>
              <a:defRPr sz="900"/>
            </a:lvl7pPr>
            <a:lvl8pPr marL="3657600" lvl="7" indent="-228600" algn="l">
              <a:lnSpc>
                <a:spcPct val="90000"/>
              </a:lnSpc>
              <a:spcBef>
                <a:spcPts val="400"/>
              </a:spcBef>
              <a:spcAft>
                <a:spcPts val="0"/>
              </a:spcAft>
              <a:buSzPts val="900"/>
              <a:buNone/>
              <a:defRPr sz="900"/>
            </a:lvl8pPr>
            <a:lvl9pPr marL="4114800" lvl="8" indent="-228600" algn="l">
              <a:lnSpc>
                <a:spcPct val="90000"/>
              </a:lnSpc>
              <a:spcBef>
                <a:spcPts val="400"/>
              </a:spcBef>
              <a:spcAft>
                <a:spcPts val="400"/>
              </a:spcAft>
              <a:buSzPts val="900"/>
              <a:buNone/>
              <a:defRPr sz="900"/>
            </a:lvl9pPr>
          </a:lstStyle>
          <a:p>
            <a:endParaRPr/>
          </a:p>
        </p:txBody>
      </p:sp>
      <p:sp>
        <p:nvSpPr>
          <p:cNvPr id="80" name="Google Shape;80;p46"/>
          <p:cNvSpPr txBox="1">
            <a:spLocks noGrp="1"/>
          </p:cNvSpPr>
          <p:nvPr>
            <p:ph type="dt" idx="10"/>
          </p:nvPr>
        </p:nvSpPr>
        <p:spPr>
          <a:xfrm>
            <a:off x="465512" y="6459785"/>
            <a:ext cx="261851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1" name="Google Shape;81;p46"/>
          <p:cNvSpPr txBox="1">
            <a:spLocks noGrp="1"/>
          </p:cNvSpPr>
          <p:nvPr>
            <p:ph type="ftr" idx="11"/>
          </p:nvPr>
        </p:nvSpPr>
        <p:spPr>
          <a:xfrm>
            <a:off x="4800600" y="6459785"/>
            <a:ext cx="4648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46"/>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050">
                <a:solidFill>
                  <a:schemeClr val="dk2"/>
                </a:solidFill>
                <a:latin typeface="Calibri"/>
                <a:ea typeface="Calibri"/>
                <a:cs typeface="Calibri"/>
                <a:sym typeface="Calibri"/>
              </a:defRPr>
            </a:lvl1pPr>
            <a:lvl2pPr marL="0" lvl="1" indent="0" algn="r">
              <a:spcBef>
                <a:spcPts val="0"/>
              </a:spcBef>
              <a:buNone/>
              <a:defRPr sz="1050">
                <a:solidFill>
                  <a:schemeClr val="dk2"/>
                </a:solidFill>
                <a:latin typeface="Calibri"/>
                <a:ea typeface="Calibri"/>
                <a:cs typeface="Calibri"/>
                <a:sym typeface="Calibri"/>
              </a:defRPr>
            </a:lvl2pPr>
            <a:lvl3pPr marL="0" lvl="2" indent="0" algn="r">
              <a:spcBef>
                <a:spcPts val="0"/>
              </a:spcBef>
              <a:buNone/>
              <a:defRPr sz="1050">
                <a:solidFill>
                  <a:schemeClr val="dk2"/>
                </a:solidFill>
                <a:latin typeface="Calibri"/>
                <a:ea typeface="Calibri"/>
                <a:cs typeface="Calibri"/>
                <a:sym typeface="Calibri"/>
              </a:defRPr>
            </a:lvl3pPr>
            <a:lvl4pPr marL="0" lvl="3" indent="0" algn="r">
              <a:spcBef>
                <a:spcPts val="0"/>
              </a:spcBef>
              <a:buNone/>
              <a:defRPr sz="1050">
                <a:solidFill>
                  <a:schemeClr val="dk2"/>
                </a:solidFill>
                <a:latin typeface="Calibri"/>
                <a:ea typeface="Calibri"/>
                <a:cs typeface="Calibri"/>
                <a:sym typeface="Calibri"/>
              </a:defRPr>
            </a:lvl4pPr>
            <a:lvl5pPr marL="0" lvl="4" indent="0" algn="r">
              <a:spcBef>
                <a:spcPts val="0"/>
              </a:spcBef>
              <a:buNone/>
              <a:defRPr sz="1050">
                <a:solidFill>
                  <a:schemeClr val="dk2"/>
                </a:solidFill>
                <a:latin typeface="Calibri"/>
                <a:ea typeface="Calibri"/>
                <a:cs typeface="Calibri"/>
                <a:sym typeface="Calibri"/>
              </a:defRPr>
            </a:lvl5pPr>
            <a:lvl6pPr marL="0" lvl="5" indent="0" algn="r">
              <a:spcBef>
                <a:spcPts val="0"/>
              </a:spcBef>
              <a:buNone/>
              <a:defRPr sz="1050">
                <a:solidFill>
                  <a:schemeClr val="dk2"/>
                </a:solidFill>
                <a:latin typeface="Calibri"/>
                <a:ea typeface="Calibri"/>
                <a:cs typeface="Calibri"/>
                <a:sym typeface="Calibri"/>
              </a:defRPr>
            </a:lvl6pPr>
            <a:lvl7pPr marL="0" lvl="6" indent="0" algn="r">
              <a:spcBef>
                <a:spcPts val="0"/>
              </a:spcBef>
              <a:buNone/>
              <a:defRPr sz="1050">
                <a:solidFill>
                  <a:schemeClr val="dk2"/>
                </a:solidFill>
                <a:latin typeface="Calibri"/>
                <a:ea typeface="Calibri"/>
                <a:cs typeface="Calibri"/>
                <a:sym typeface="Calibri"/>
              </a:defRPr>
            </a:lvl7pPr>
            <a:lvl8pPr marL="0" lvl="7" indent="0" algn="r">
              <a:spcBef>
                <a:spcPts val="0"/>
              </a:spcBef>
              <a:buNone/>
              <a:defRPr sz="1050">
                <a:solidFill>
                  <a:schemeClr val="dk2"/>
                </a:solidFill>
                <a:latin typeface="Calibri"/>
                <a:ea typeface="Calibri"/>
                <a:cs typeface="Calibri"/>
                <a:sym typeface="Calibri"/>
              </a:defRPr>
            </a:lvl8pPr>
            <a:lvl9pPr marL="0" lvl="8" indent="0" algn="r">
              <a:spcBef>
                <a:spcPts val="0"/>
              </a:spcBef>
              <a:buNone/>
              <a:defRPr sz="1050">
                <a:solidFill>
                  <a:schemeClr val="dk2"/>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37"/>
          <p:cNvSpPr/>
          <p:nvPr/>
        </p:nvSpPr>
        <p:spPr>
          <a:xfrm>
            <a:off x="1" y="6400800"/>
            <a:ext cx="12192000" cy="4572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7;p37"/>
          <p:cNvSpPr/>
          <p:nvPr/>
        </p:nvSpPr>
        <p:spPr>
          <a:xfrm>
            <a:off x="0" y="6334316"/>
            <a:ext cx="12192001" cy="6599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8;p37"/>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marR="0" lvl="0" algn="l" rtl="0">
              <a:lnSpc>
                <a:spcPct val="85000"/>
              </a:lnSpc>
              <a:spcBef>
                <a:spcPts val="0"/>
              </a:spcBef>
              <a:spcAft>
                <a:spcPts val="0"/>
              </a:spcAft>
              <a:buClr>
                <a:srgbClr val="3F3F3F"/>
              </a:buClr>
              <a:buSzPts val="4800"/>
              <a:buFont typeface="Calibri"/>
              <a:buNone/>
              <a:defRPr sz="4800" b="0" i="0" u="none" strike="noStrike" cap="none">
                <a:solidFill>
                  <a:srgbClr val="3F3F3F"/>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9" name="Google Shape;9;p37"/>
          <p:cNvSpPr txBox="1">
            <a:spLocks noGrp="1"/>
          </p:cNvSpPr>
          <p:nvPr>
            <p:ph type="body" idx="1"/>
          </p:nvPr>
        </p:nvSpPr>
        <p:spPr>
          <a:xfrm>
            <a:off x="1097280" y="1845734"/>
            <a:ext cx="10058400" cy="4023360"/>
          </a:xfrm>
          <a:prstGeom prst="rect">
            <a:avLst/>
          </a:prstGeom>
          <a:noFill/>
          <a:ln>
            <a:noFill/>
          </a:ln>
        </p:spPr>
        <p:txBody>
          <a:bodyPr spcFirstLastPara="1" wrap="square" lIns="0" tIns="45700" rIns="0" bIns="45700" anchor="t" anchorCtr="0">
            <a:normAutofit/>
          </a:bodyPr>
          <a:lstStyle>
            <a:lvl1pPr marL="457200" marR="0" lvl="0" indent="-355600" algn="l" rtl="0">
              <a:lnSpc>
                <a:spcPct val="90000"/>
              </a:lnSpc>
              <a:spcBef>
                <a:spcPts val="1200"/>
              </a:spcBef>
              <a:spcAft>
                <a:spcPts val="0"/>
              </a:spcAft>
              <a:buClr>
                <a:schemeClr val="accent1"/>
              </a:buClr>
              <a:buSzPts val="2000"/>
              <a:buFont typeface="Calibri"/>
              <a:buChar char=" "/>
              <a:defRPr sz="2000" b="0" i="0" u="none" strike="noStrike" cap="none">
                <a:solidFill>
                  <a:srgbClr val="3F3F3F"/>
                </a:solidFill>
                <a:latin typeface="Calibri"/>
                <a:ea typeface="Calibri"/>
                <a:cs typeface="Calibri"/>
                <a:sym typeface="Calibri"/>
              </a:defRPr>
            </a:lvl1pPr>
            <a:lvl2pPr marL="914400" marR="0" lvl="1" indent="-342900" algn="l" rtl="0">
              <a:lnSpc>
                <a:spcPct val="90000"/>
              </a:lnSpc>
              <a:spcBef>
                <a:spcPts val="200"/>
              </a:spcBef>
              <a:spcAft>
                <a:spcPts val="0"/>
              </a:spcAft>
              <a:buClr>
                <a:schemeClr val="accent1"/>
              </a:buClr>
              <a:buSzPts val="1800"/>
              <a:buFont typeface="Calibri"/>
              <a:buChar char="◦"/>
              <a:defRPr sz="1800" b="0" i="0" u="none" strike="noStrike" cap="none">
                <a:solidFill>
                  <a:srgbClr val="3F3F3F"/>
                </a:solidFill>
                <a:latin typeface="Calibri"/>
                <a:ea typeface="Calibri"/>
                <a:cs typeface="Calibri"/>
                <a:sym typeface="Calibri"/>
              </a:defRPr>
            </a:lvl2pPr>
            <a:lvl3pPr marL="1371600" marR="0" lvl="2"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3pPr>
            <a:lvl4pPr marL="1828800" marR="0" lvl="3"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4pPr>
            <a:lvl5pPr marL="2286000" marR="0" lvl="4"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8pPr>
            <a:lvl9pPr marL="4114800" marR="0" lvl="8" indent="-317500" algn="l" rtl="0">
              <a:lnSpc>
                <a:spcPct val="90000"/>
              </a:lnSpc>
              <a:spcBef>
                <a:spcPts val="400"/>
              </a:spcBef>
              <a:spcAft>
                <a:spcPts val="40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9pPr>
          </a:lstStyle>
          <a:p>
            <a:endParaRPr/>
          </a:p>
        </p:txBody>
      </p:sp>
      <p:sp>
        <p:nvSpPr>
          <p:cNvPr id="10" name="Google Shape;10;p37"/>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FFFFFF"/>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1" name="Google Shape;11;p37"/>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900" b="0" i="0" u="none" strike="noStrike" cap="none">
                <a:solidFill>
                  <a:srgbClr val="FFFFFF"/>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2" name="Google Shape;12;p37"/>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050" b="0" i="0" u="none" strike="noStrike" cap="none">
                <a:solidFill>
                  <a:srgbClr val="FFFFFF"/>
                </a:solidFill>
                <a:latin typeface="Calibri"/>
                <a:ea typeface="Calibri"/>
                <a:cs typeface="Calibri"/>
                <a:sym typeface="Calibri"/>
              </a:defRPr>
            </a:lvl1pPr>
            <a:lvl2pPr marL="0" marR="0" lvl="1" indent="0" algn="r" rtl="0">
              <a:spcBef>
                <a:spcPts val="0"/>
              </a:spcBef>
              <a:buNone/>
              <a:defRPr sz="1050" b="0" i="0" u="none" strike="noStrike" cap="none">
                <a:solidFill>
                  <a:srgbClr val="FFFFFF"/>
                </a:solidFill>
                <a:latin typeface="Calibri"/>
                <a:ea typeface="Calibri"/>
                <a:cs typeface="Calibri"/>
                <a:sym typeface="Calibri"/>
              </a:defRPr>
            </a:lvl2pPr>
            <a:lvl3pPr marL="0" marR="0" lvl="2" indent="0" algn="r" rtl="0">
              <a:spcBef>
                <a:spcPts val="0"/>
              </a:spcBef>
              <a:buNone/>
              <a:defRPr sz="1050" b="0" i="0" u="none" strike="noStrike" cap="none">
                <a:solidFill>
                  <a:srgbClr val="FFFFFF"/>
                </a:solidFill>
                <a:latin typeface="Calibri"/>
                <a:ea typeface="Calibri"/>
                <a:cs typeface="Calibri"/>
                <a:sym typeface="Calibri"/>
              </a:defRPr>
            </a:lvl3pPr>
            <a:lvl4pPr marL="0" marR="0" lvl="3" indent="0" algn="r" rtl="0">
              <a:spcBef>
                <a:spcPts val="0"/>
              </a:spcBef>
              <a:buNone/>
              <a:defRPr sz="1050" b="0" i="0" u="none" strike="noStrike" cap="none">
                <a:solidFill>
                  <a:srgbClr val="FFFFFF"/>
                </a:solidFill>
                <a:latin typeface="Calibri"/>
                <a:ea typeface="Calibri"/>
                <a:cs typeface="Calibri"/>
                <a:sym typeface="Calibri"/>
              </a:defRPr>
            </a:lvl4pPr>
            <a:lvl5pPr marL="0" marR="0" lvl="4" indent="0" algn="r" rtl="0">
              <a:spcBef>
                <a:spcPts val="0"/>
              </a:spcBef>
              <a:buNone/>
              <a:defRPr sz="1050" b="0" i="0" u="none" strike="noStrike" cap="none">
                <a:solidFill>
                  <a:srgbClr val="FFFFFF"/>
                </a:solidFill>
                <a:latin typeface="Calibri"/>
                <a:ea typeface="Calibri"/>
                <a:cs typeface="Calibri"/>
                <a:sym typeface="Calibri"/>
              </a:defRPr>
            </a:lvl5pPr>
            <a:lvl6pPr marL="0" marR="0" lvl="5" indent="0" algn="r" rtl="0">
              <a:spcBef>
                <a:spcPts val="0"/>
              </a:spcBef>
              <a:buNone/>
              <a:defRPr sz="1050" b="0" i="0" u="none" strike="noStrike" cap="none">
                <a:solidFill>
                  <a:srgbClr val="FFFFFF"/>
                </a:solidFill>
                <a:latin typeface="Calibri"/>
                <a:ea typeface="Calibri"/>
                <a:cs typeface="Calibri"/>
                <a:sym typeface="Calibri"/>
              </a:defRPr>
            </a:lvl6pPr>
            <a:lvl7pPr marL="0" marR="0" lvl="6" indent="0" algn="r" rtl="0">
              <a:spcBef>
                <a:spcPts val="0"/>
              </a:spcBef>
              <a:buNone/>
              <a:defRPr sz="1050" b="0" i="0" u="none" strike="noStrike" cap="none">
                <a:solidFill>
                  <a:srgbClr val="FFFFFF"/>
                </a:solidFill>
                <a:latin typeface="Calibri"/>
                <a:ea typeface="Calibri"/>
                <a:cs typeface="Calibri"/>
                <a:sym typeface="Calibri"/>
              </a:defRPr>
            </a:lvl7pPr>
            <a:lvl8pPr marL="0" marR="0" lvl="7" indent="0" algn="r" rtl="0">
              <a:spcBef>
                <a:spcPts val="0"/>
              </a:spcBef>
              <a:buNone/>
              <a:defRPr sz="1050" b="0" i="0" u="none" strike="noStrike" cap="none">
                <a:solidFill>
                  <a:srgbClr val="FFFFFF"/>
                </a:solidFill>
                <a:latin typeface="Calibri"/>
                <a:ea typeface="Calibri"/>
                <a:cs typeface="Calibri"/>
                <a:sym typeface="Calibri"/>
              </a:defRPr>
            </a:lvl8pPr>
            <a:lvl9pPr marL="0" marR="0" lvl="8" indent="0" algn="r" rtl="0">
              <a:spcBef>
                <a:spcPts val="0"/>
              </a:spcBef>
              <a:buNone/>
              <a:defRPr sz="105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cxnSp>
        <p:nvCxnSpPr>
          <p:cNvPr id="13" name="Google Shape;13;p37"/>
          <p:cNvCxnSpPr/>
          <p:nvPr/>
        </p:nvCxnSpPr>
        <p:spPr>
          <a:xfrm>
            <a:off x="1193532" y="1737845"/>
            <a:ext cx="9966960" cy="0"/>
          </a:xfrm>
          <a:prstGeom prst="straightConnector1">
            <a:avLst/>
          </a:prstGeom>
          <a:noFill/>
          <a:ln w="9525" cap="flat" cmpd="sng">
            <a:solidFill>
              <a:srgbClr val="7F7F7F"/>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https://www.census.gov/quickfacts/claytoncitymissouri" TargetMode="External"/><Relationship Id="rId2" Type="http://schemas.openxmlformats.org/officeDocument/2006/relationships/notesSlide" Target="../notesSlides/notesSlide17.xml"/><Relationship Id="rId1" Type="http://schemas.openxmlformats.org/officeDocument/2006/relationships/slideLayout" Target="../slideLayouts/slideLayout4.xml"/><Relationship Id="rId5" Type="http://schemas.openxmlformats.org/officeDocument/2006/relationships/hyperlink" Target="https://emmakriley.com/displaced-erased" TargetMode="External"/><Relationship Id="rId4" Type="http://schemas.openxmlformats.org/officeDocument/2006/relationships/hyperlink" Target="https://www.sos.mo.gov/mdh/"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claytonmo.gov/government/history"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1"/>
          <p:cNvSpPr txBox="1">
            <a:spLocks noGrp="1"/>
          </p:cNvSpPr>
          <p:nvPr>
            <p:ph type="ctrTitle"/>
          </p:nvPr>
        </p:nvSpPr>
        <p:spPr>
          <a:xfrm>
            <a:off x="1097280" y="758952"/>
            <a:ext cx="10058400" cy="3566160"/>
          </a:xfrm>
          <a:prstGeom prst="rect">
            <a:avLst/>
          </a:prstGeom>
          <a:noFill/>
          <a:ln>
            <a:noFill/>
          </a:ln>
        </p:spPr>
        <p:txBody>
          <a:bodyPr spcFirstLastPara="1" wrap="square" lIns="91425" tIns="45700" rIns="91425" bIns="45700" anchor="b" anchorCtr="0">
            <a:normAutofit/>
          </a:bodyPr>
          <a:lstStyle/>
          <a:p>
            <a:pPr marL="0" lvl="0" indent="0" algn="ctr" rtl="0">
              <a:lnSpc>
                <a:spcPct val="85000"/>
              </a:lnSpc>
              <a:spcBef>
                <a:spcPts val="0"/>
              </a:spcBef>
              <a:spcAft>
                <a:spcPts val="0"/>
              </a:spcAft>
              <a:buClr>
                <a:srgbClr val="243D14"/>
              </a:buClr>
              <a:buSzPts val="7200"/>
              <a:buFont typeface="Times New Roman"/>
              <a:buNone/>
            </a:pPr>
            <a:r>
              <a:rPr lang="en-US" sz="7200">
                <a:solidFill>
                  <a:srgbClr val="243D14"/>
                </a:solidFill>
                <a:latin typeface="Times New Roman"/>
                <a:ea typeface="Times New Roman"/>
                <a:cs typeface="Times New Roman"/>
                <a:sym typeface="Times New Roman"/>
              </a:rPr>
              <a:t>Mayor’s Commemorative Landscape Task Force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10"/>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ctr" rtl="0">
              <a:lnSpc>
                <a:spcPct val="85000"/>
              </a:lnSpc>
              <a:spcBef>
                <a:spcPts val="0"/>
              </a:spcBef>
              <a:spcAft>
                <a:spcPts val="0"/>
              </a:spcAft>
              <a:buClr>
                <a:srgbClr val="243D14"/>
              </a:buClr>
              <a:buSzPts val="4800"/>
              <a:buFont typeface="Times New Roman"/>
              <a:buNone/>
            </a:pPr>
            <a:r>
              <a:rPr lang="en-US">
                <a:solidFill>
                  <a:srgbClr val="243D14"/>
                </a:solidFill>
                <a:latin typeface="Times New Roman"/>
                <a:ea typeface="Times New Roman"/>
                <a:cs typeface="Times New Roman"/>
                <a:sym typeface="Times New Roman"/>
              </a:rPr>
              <a:t>Evaluation Criteria #2</a:t>
            </a:r>
            <a:endParaRPr/>
          </a:p>
        </p:txBody>
      </p:sp>
      <p:sp>
        <p:nvSpPr>
          <p:cNvPr id="164" name="Google Shape;164;p10"/>
          <p:cNvSpPr txBox="1">
            <a:spLocks noGrp="1"/>
          </p:cNvSpPr>
          <p:nvPr>
            <p:ph type="body" idx="1"/>
          </p:nvPr>
        </p:nvSpPr>
        <p:spPr>
          <a:xfrm>
            <a:off x="1097280" y="1845734"/>
            <a:ext cx="10058400" cy="4023360"/>
          </a:xfrm>
          <a:prstGeom prst="rect">
            <a:avLst/>
          </a:prstGeom>
          <a:noFill/>
          <a:ln>
            <a:noFill/>
          </a:ln>
        </p:spPr>
        <p:txBody>
          <a:bodyPr spcFirstLastPara="1" wrap="square" lIns="0" tIns="45700" rIns="0" bIns="45700" anchor="t" anchorCtr="0">
            <a:normAutofit fontScale="92500" lnSpcReduction="10000"/>
          </a:bodyPr>
          <a:lstStyle/>
          <a:p>
            <a:pPr marL="0" marR="0" lvl="0" indent="0" algn="l" rtl="0">
              <a:lnSpc>
                <a:spcPct val="115000"/>
              </a:lnSpc>
              <a:spcBef>
                <a:spcPts val="0"/>
              </a:spcBef>
              <a:spcAft>
                <a:spcPts val="0"/>
              </a:spcAft>
              <a:buSzPct val="100000"/>
              <a:buNone/>
            </a:pPr>
            <a:r>
              <a:rPr lang="en-US" sz="1800" b="1" i="1" u="none" strike="noStrike">
                <a:solidFill>
                  <a:schemeClr val="accent2"/>
                </a:solidFill>
                <a:latin typeface="Arial"/>
                <a:ea typeface="Arial"/>
                <a:cs typeface="Arial"/>
                <a:sym typeface="Arial"/>
              </a:rPr>
              <a:t>What was the context at the time and is that something we want to continue to honor and embrace?</a:t>
            </a:r>
            <a:endParaRPr sz="1800" b="1" i="1">
              <a:solidFill>
                <a:schemeClr val="accent2"/>
              </a:solidFill>
              <a:latin typeface="Arial"/>
              <a:ea typeface="Arial"/>
              <a:cs typeface="Arial"/>
              <a:sym typeface="Arial"/>
            </a:endParaRPr>
          </a:p>
          <a:p>
            <a:pPr marL="457200" lvl="0" indent="-457200" algn="l" rtl="0">
              <a:lnSpc>
                <a:spcPct val="90000"/>
              </a:lnSpc>
              <a:spcBef>
                <a:spcPts val="1200"/>
              </a:spcBef>
              <a:spcAft>
                <a:spcPts val="0"/>
              </a:spcAft>
              <a:buSzPct val="100000"/>
              <a:buFont typeface="Calibri"/>
              <a:buAutoNum type="alphaLcPeriod"/>
            </a:pPr>
            <a:r>
              <a:rPr lang="en-US"/>
              <a:t>From east of Hanley Road, west to Brentwood Blvd., north to what is now Forsyth, and south to Bonhomme (</a:t>
            </a:r>
            <a:r>
              <a:rPr lang="en-US" b="1"/>
              <a:t>see map in appendix</a:t>
            </a:r>
            <a:r>
              <a:rPr lang="en-US"/>
              <a:t>), generations of African American families lived, worked, worshiped and contributed to the livelihood of Clayton. The community was vibrant, despite persistent discrimination, limited economic opportunity, and political influence. Black Clayton residents were homeowners and renters, employed in various sectors as educators, laborers, domestics, and city workers. They established two of the first churches in Clayton, started businesses, and enriched the cultural life of Clayton in numerous ways.</a:t>
            </a:r>
            <a:endParaRPr b="1"/>
          </a:p>
          <a:p>
            <a:pPr marL="457200" lvl="0" indent="-457200" algn="l" rtl="0">
              <a:lnSpc>
                <a:spcPct val="90000"/>
              </a:lnSpc>
              <a:spcBef>
                <a:spcPts val="1400"/>
              </a:spcBef>
              <a:spcAft>
                <a:spcPts val="0"/>
              </a:spcAft>
              <a:buSzPct val="100000"/>
              <a:buFont typeface="Calibri"/>
              <a:buAutoNum type="alphaLcPeriod"/>
            </a:pPr>
            <a:r>
              <a:rPr lang="en-US"/>
              <a:t>This community was displaced during the era of Urban Renewal to make way for a downtown business district. As people were displaced, the history of the black community in Clayton was largely erased. But thanks to the work of people like John A. Wright, Sr., Gwen Moore and the Missouri Historical Society, former Clayton High School teacher Donna Beard Rogers, and documentary filmmaker Emma Riley, we now have a detailed and rich history to tell. </a:t>
            </a:r>
            <a:endParaRPr b="1"/>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11"/>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ctr" rtl="0">
              <a:lnSpc>
                <a:spcPct val="85000"/>
              </a:lnSpc>
              <a:spcBef>
                <a:spcPts val="0"/>
              </a:spcBef>
              <a:spcAft>
                <a:spcPts val="0"/>
              </a:spcAft>
              <a:buClr>
                <a:srgbClr val="243D14"/>
              </a:buClr>
              <a:buSzPts val="4800"/>
              <a:buFont typeface="Times New Roman"/>
              <a:buNone/>
            </a:pPr>
            <a:r>
              <a:rPr lang="en-US">
                <a:solidFill>
                  <a:srgbClr val="243D14"/>
                </a:solidFill>
                <a:latin typeface="Times New Roman"/>
                <a:ea typeface="Times New Roman"/>
                <a:cs typeface="Times New Roman"/>
                <a:sym typeface="Times New Roman"/>
              </a:rPr>
              <a:t>Evaluation Criteria #2</a:t>
            </a:r>
            <a:endParaRPr/>
          </a:p>
        </p:txBody>
      </p:sp>
      <p:sp>
        <p:nvSpPr>
          <p:cNvPr id="170" name="Google Shape;170;p11"/>
          <p:cNvSpPr txBox="1">
            <a:spLocks noGrp="1"/>
          </p:cNvSpPr>
          <p:nvPr>
            <p:ph type="body" idx="1"/>
          </p:nvPr>
        </p:nvSpPr>
        <p:spPr>
          <a:xfrm>
            <a:off x="1097280" y="1845734"/>
            <a:ext cx="10058400" cy="4023360"/>
          </a:xfrm>
          <a:prstGeom prst="rect">
            <a:avLst/>
          </a:prstGeom>
          <a:noFill/>
          <a:ln>
            <a:noFill/>
          </a:ln>
        </p:spPr>
        <p:txBody>
          <a:bodyPr spcFirstLastPara="1" wrap="square" lIns="0" tIns="45700" rIns="0" bIns="45700" anchor="t" anchorCtr="0">
            <a:normAutofit/>
          </a:bodyPr>
          <a:lstStyle/>
          <a:p>
            <a:pPr marL="0" marR="0" lvl="0" indent="0" algn="l" rtl="0">
              <a:lnSpc>
                <a:spcPct val="115000"/>
              </a:lnSpc>
              <a:spcBef>
                <a:spcPts val="0"/>
              </a:spcBef>
              <a:spcAft>
                <a:spcPts val="0"/>
              </a:spcAft>
              <a:buSzPts val="1800"/>
              <a:buNone/>
            </a:pPr>
            <a:r>
              <a:rPr lang="en-US" sz="1800" b="1" i="1" u="none" strike="noStrike">
                <a:solidFill>
                  <a:schemeClr val="accent2"/>
                </a:solidFill>
                <a:latin typeface="Arial"/>
                <a:ea typeface="Arial"/>
                <a:cs typeface="Arial"/>
                <a:sym typeface="Arial"/>
              </a:rPr>
              <a:t>What was the context at the time and is that something we want to continue to honor and embrace?</a:t>
            </a:r>
            <a:endParaRPr sz="1800" b="1" i="1">
              <a:solidFill>
                <a:schemeClr val="accent2"/>
              </a:solidFill>
              <a:latin typeface="Arial"/>
              <a:ea typeface="Arial"/>
              <a:cs typeface="Arial"/>
              <a:sym typeface="Arial"/>
            </a:endParaRPr>
          </a:p>
          <a:p>
            <a:pPr marL="457200" lvl="0" indent="-457200" algn="l" rtl="0">
              <a:lnSpc>
                <a:spcPct val="90000"/>
              </a:lnSpc>
              <a:spcBef>
                <a:spcPts val="1200"/>
              </a:spcBef>
              <a:spcAft>
                <a:spcPts val="0"/>
              </a:spcAft>
              <a:buSzPts val="2000"/>
              <a:buAutoNum type="alphaLcPeriod" startAt="3"/>
            </a:pPr>
            <a:r>
              <a:rPr lang="en-US"/>
              <a:t>When their neighborhood was zoned as commercial, it was not possible for African American families to find other housing in Clayton.  Racially restrictive covenants were common throughout the United States including in Clayton. Although the Supreme Court decision Shelley v. Kramer deemed these covenants unenforceable in 1948, it wasn’t until the 1968 Fair Housing Act that racial covenants were specifically outlawed. </a:t>
            </a:r>
            <a:endParaRPr b="1"/>
          </a:p>
          <a:p>
            <a:pPr marL="457200" lvl="0" indent="-457200" algn="l" rtl="0">
              <a:lnSpc>
                <a:spcPct val="90000"/>
              </a:lnSpc>
              <a:spcBef>
                <a:spcPts val="1400"/>
              </a:spcBef>
              <a:spcAft>
                <a:spcPts val="0"/>
              </a:spcAft>
              <a:buSzPts val="2000"/>
              <a:buAutoNum type="alphaLcPeriod" startAt="3"/>
            </a:pPr>
            <a:r>
              <a:rPr lang="en-US"/>
              <a:t>Urban renewal programs disproportionately impacted African American communities, leading to the slogan “Urban renewal is Negro removal.” The short-term consequences were dire, including loss of money, loss of social organization, and psychological trauma. People were faced with either selling their home to developers or risk having their land taken by eminent domain. Long term, these practices led to disparities in wealth and education. </a:t>
            </a:r>
            <a:endParaRPr b="1"/>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12"/>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ctr" rtl="0">
              <a:lnSpc>
                <a:spcPct val="85000"/>
              </a:lnSpc>
              <a:spcBef>
                <a:spcPts val="0"/>
              </a:spcBef>
              <a:spcAft>
                <a:spcPts val="0"/>
              </a:spcAft>
              <a:buClr>
                <a:srgbClr val="243D14"/>
              </a:buClr>
              <a:buSzPts val="4800"/>
              <a:buFont typeface="Times New Roman"/>
              <a:buNone/>
            </a:pPr>
            <a:r>
              <a:rPr lang="en-US">
                <a:solidFill>
                  <a:srgbClr val="243D14"/>
                </a:solidFill>
                <a:latin typeface="Times New Roman"/>
                <a:ea typeface="Times New Roman"/>
                <a:cs typeface="Times New Roman"/>
                <a:sym typeface="Times New Roman"/>
              </a:rPr>
              <a:t>Evaluation Criteria #2</a:t>
            </a:r>
            <a:endParaRPr/>
          </a:p>
        </p:txBody>
      </p:sp>
      <p:sp>
        <p:nvSpPr>
          <p:cNvPr id="176" name="Google Shape;176;p12"/>
          <p:cNvSpPr txBox="1">
            <a:spLocks noGrp="1"/>
          </p:cNvSpPr>
          <p:nvPr>
            <p:ph type="body" idx="1"/>
          </p:nvPr>
        </p:nvSpPr>
        <p:spPr>
          <a:xfrm>
            <a:off x="1097280" y="1845734"/>
            <a:ext cx="10058400" cy="4023360"/>
          </a:xfrm>
          <a:prstGeom prst="rect">
            <a:avLst/>
          </a:prstGeom>
          <a:noFill/>
          <a:ln>
            <a:noFill/>
          </a:ln>
        </p:spPr>
        <p:txBody>
          <a:bodyPr spcFirstLastPara="1" wrap="square" lIns="0" tIns="45700" rIns="0" bIns="45700" anchor="t" anchorCtr="0">
            <a:normAutofit/>
          </a:bodyPr>
          <a:lstStyle/>
          <a:p>
            <a:pPr marL="0" marR="0" lvl="0" indent="0" algn="l" rtl="0">
              <a:lnSpc>
                <a:spcPct val="115000"/>
              </a:lnSpc>
              <a:spcBef>
                <a:spcPts val="0"/>
              </a:spcBef>
              <a:spcAft>
                <a:spcPts val="0"/>
              </a:spcAft>
              <a:buSzPts val="1800"/>
              <a:buNone/>
            </a:pPr>
            <a:r>
              <a:rPr lang="en-US" sz="1800" b="1" i="1" u="none" strike="noStrike">
                <a:solidFill>
                  <a:schemeClr val="accent2"/>
                </a:solidFill>
                <a:latin typeface="Arial"/>
                <a:ea typeface="Arial"/>
                <a:cs typeface="Arial"/>
                <a:sym typeface="Arial"/>
              </a:rPr>
              <a:t>What was the context at the time and is that something we want to continue to honor and embrace?</a:t>
            </a:r>
            <a:endParaRPr/>
          </a:p>
          <a:p>
            <a:pPr marL="0" marR="0" lvl="0" indent="0" algn="l" rtl="0">
              <a:lnSpc>
                <a:spcPct val="115000"/>
              </a:lnSpc>
              <a:spcBef>
                <a:spcPts val="0"/>
              </a:spcBef>
              <a:spcAft>
                <a:spcPts val="0"/>
              </a:spcAft>
              <a:buSzPts val="1800"/>
              <a:buNone/>
            </a:pPr>
            <a:endParaRPr sz="1800" b="1" i="1">
              <a:solidFill>
                <a:schemeClr val="accent2"/>
              </a:solidFill>
              <a:latin typeface="Arial"/>
              <a:ea typeface="Arial"/>
              <a:cs typeface="Arial"/>
              <a:sym typeface="Arial"/>
            </a:endParaRPr>
          </a:p>
          <a:p>
            <a:pPr marL="457200" lvl="0" indent="-457200" algn="l" rtl="0">
              <a:lnSpc>
                <a:spcPct val="90000"/>
              </a:lnSpc>
              <a:spcBef>
                <a:spcPts val="1200"/>
              </a:spcBef>
              <a:spcAft>
                <a:spcPts val="0"/>
              </a:spcAft>
              <a:buSzPts val="2000"/>
              <a:buAutoNum type="alphaLcPeriod" startAt="5"/>
            </a:pPr>
            <a:r>
              <a:rPr lang="en-US"/>
              <a:t>By telling the history of our African American community we are recognizing the true history of diversity and the pursuit of equity and inclusion in the City of Clayton, building a foundation for a more inclusive future.</a:t>
            </a:r>
            <a:endParaRPr/>
          </a:p>
          <a:p>
            <a:pPr marL="457200" lvl="0" indent="-330200" algn="l" rtl="0">
              <a:lnSpc>
                <a:spcPct val="90000"/>
              </a:lnSpc>
              <a:spcBef>
                <a:spcPts val="1400"/>
              </a:spcBef>
              <a:spcAft>
                <a:spcPts val="0"/>
              </a:spcAft>
              <a:buSzPts val="2000"/>
              <a:buNone/>
            </a:pPr>
            <a:endParaRPr/>
          </a:p>
          <a:p>
            <a:pPr marL="0" lvl="0" indent="0" algn="l" rtl="0">
              <a:lnSpc>
                <a:spcPct val="90000"/>
              </a:lnSpc>
              <a:spcBef>
                <a:spcPts val="1400"/>
              </a:spcBef>
              <a:spcAft>
                <a:spcPts val="0"/>
              </a:spcAft>
              <a:buSzPts val="2000"/>
              <a:buNone/>
            </a:pPr>
            <a:r>
              <a:rPr lang="en-US"/>
              <a:t>    </a:t>
            </a:r>
            <a:br>
              <a:rPr lang="en-US"/>
            </a:br>
            <a:endParaRPr b="1"/>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13"/>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ctr" rtl="0">
              <a:lnSpc>
                <a:spcPct val="85000"/>
              </a:lnSpc>
              <a:spcBef>
                <a:spcPts val="0"/>
              </a:spcBef>
              <a:spcAft>
                <a:spcPts val="0"/>
              </a:spcAft>
              <a:buClr>
                <a:srgbClr val="243D14"/>
              </a:buClr>
              <a:buSzPts val="4800"/>
              <a:buFont typeface="Times New Roman"/>
              <a:buNone/>
            </a:pPr>
            <a:r>
              <a:rPr lang="en-US">
                <a:solidFill>
                  <a:srgbClr val="243D14"/>
                </a:solidFill>
                <a:latin typeface="Times New Roman"/>
                <a:ea typeface="Times New Roman"/>
                <a:cs typeface="Times New Roman"/>
                <a:sym typeface="Times New Roman"/>
              </a:rPr>
              <a:t>Evaluation Criteria #3</a:t>
            </a:r>
            <a:endParaRPr/>
          </a:p>
        </p:txBody>
      </p:sp>
      <p:sp>
        <p:nvSpPr>
          <p:cNvPr id="182" name="Google Shape;182;p13"/>
          <p:cNvSpPr txBox="1">
            <a:spLocks noGrp="1"/>
          </p:cNvSpPr>
          <p:nvPr>
            <p:ph type="body" idx="1"/>
          </p:nvPr>
        </p:nvSpPr>
        <p:spPr>
          <a:xfrm>
            <a:off x="1097280" y="1845734"/>
            <a:ext cx="10058400" cy="4023360"/>
          </a:xfrm>
          <a:prstGeom prst="rect">
            <a:avLst/>
          </a:prstGeom>
          <a:noFill/>
          <a:ln>
            <a:noFill/>
          </a:ln>
        </p:spPr>
        <p:txBody>
          <a:bodyPr spcFirstLastPara="1" wrap="square" lIns="0" tIns="45700" rIns="0" bIns="45700" anchor="t" anchorCtr="0">
            <a:normAutofit lnSpcReduction="10000"/>
          </a:bodyPr>
          <a:lstStyle/>
          <a:p>
            <a:pPr marL="0" marR="0" lvl="0" indent="0" algn="l" rtl="0">
              <a:lnSpc>
                <a:spcPct val="115000"/>
              </a:lnSpc>
              <a:spcBef>
                <a:spcPts val="0"/>
              </a:spcBef>
              <a:spcAft>
                <a:spcPts val="0"/>
              </a:spcAft>
              <a:buSzPts val="1800"/>
              <a:buNone/>
            </a:pPr>
            <a:r>
              <a:rPr lang="en-US" sz="1800" b="1" i="1" u="none" strike="noStrike">
                <a:solidFill>
                  <a:schemeClr val="accent2"/>
                </a:solidFill>
                <a:latin typeface="Arial"/>
                <a:ea typeface="Arial"/>
                <a:cs typeface="Arial"/>
                <a:sym typeface="Arial"/>
              </a:rPr>
              <a:t>Does the place name or commemorative object celebrate a part of history that we believe is fundamental to who we are and what we value? (Add, Remove, Amend)</a:t>
            </a:r>
            <a:endParaRPr/>
          </a:p>
          <a:p>
            <a:pPr marL="0" marR="0" lvl="0" indent="0" algn="l" rtl="0">
              <a:lnSpc>
                <a:spcPct val="115000"/>
              </a:lnSpc>
              <a:spcBef>
                <a:spcPts val="0"/>
              </a:spcBef>
              <a:spcAft>
                <a:spcPts val="0"/>
              </a:spcAft>
              <a:buSzPts val="1800"/>
              <a:buNone/>
            </a:pPr>
            <a:endParaRPr sz="1800" i="1" u="none" strike="noStrike">
              <a:solidFill>
                <a:schemeClr val="accent2"/>
              </a:solidFill>
              <a:latin typeface="Arial"/>
              <a:ea typeface="Arial"/>
              <a:cs typeface="Arial"/>
              <a:sym typeface="Arial"/>
            </a:endParaRPr>
          </a:p>
          <a:p>
            <a:pPr marL="457200" lvl="0" indent="-457200" algn="l" rtl="0">
              <a:lnSpc>
                <a:spcPct val="90000"/>
              </a:lnSpc>
              <a:spcBef>
                <a:spcPts val="1200"/>
              </a:spcBef>
              <a:spcAft>
                <a:spcPts val="0"/>
              </a:spcAft>
              <a:buSzPts val="2000"/>
              <a:buFont typeface="Calibri"/>
              <a:buAutoNum type="alphaLcPeriod"/>
            </a:pPr>
            <a:r>
              <a:rPr lang="en-US"/>
              <a:t>Add: We recommend that Clayton move forward to add historical markers and interpretative signage in public spaces to educate people about the African American community. We also recommend that the history on the website be amended to include recognition of this community history.</a:t>
            </a:r>
            <a:endParaRPr/>
          </a:p>
          <a:p>
            <a:pPr marL="457200" lvl="0" indent="-457200" algn="l" rtl="0">
              <a:lnSpc>
                <a:spcPct val="90000"/>
              </a:lnSpc>
              <a:spcBef>
                <a:spcPts val="1400"/>
              </a:spcBef>
              <a:spcAft>
                <a:spcPts val="0"/>
              </a:spcAft>
              <a:buSzPts val="2000"/>
              <a:buFont typeface="Calibri"/>
              <a:buAutoNum type="alphaLcPeriod"/>
            </a:pPr>
            <a:r>
              <a:rPr lang="en-US"/>
              <a:t>Add virtual and/or physical walking tours that speak to the history of the African American community in Clayton. </a:t>
            </a:r>
            <a:endParaRPr/>
          </a:p>
          <a:p>
            <a:pPr marL="457200" lvl="0" indent="-457200" algn="l" rtl="0">
              <a:lnSpc>
                <a:spcPct val="90000"/>
              </a:lnSpc>
              <a:spcBef>
                <a:spcPts val="1400"/>
              </a:spcBef>
              <a:spcAft>
                <a:spcPts val="0"/>
              </a:spcAft>
              <a:buSzPts val="2000"/>
              <a:buFont typeface="Calibri"/>
              <a:buAutoNum type="alphaLcPeriod"/>
            </a:pPr>
            <a:r>
              <a:rPr lang="en-US"/>
              <a:t>Add: We recommend the placement of public art or other interpretive content in a community park or other appropriate location.</a:t>
            </a:r>
            <a:br>
              <a:rPr lang="en-US"/>
            </a:br>
            <a:br>
              <a:rPr lang="en-US" i="1"/>
            </a:br>
            <a:endParaRPr i="1"/>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Google Shape;187;p14"/>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ctr" rtl="0">
              <a:lnSpc>
                <a:spcPct val="85000"/>
              </a:lnSpc>
              <a:spcBef>
                <a:spcPts val="0"/>
              </a:spcBef>
              <a:spcAft>
                <a:spcPts val="0"/>
              </a:spcAft>
              <a:buClr>
                <a:srgbClr val="243D14"/>
              </a:buClr>
              <a:buSzPts val="4800"/>
              <a:buFont typeface="Times New Roman"/>
              <a:buNone/>
            </a:pPr>
            <a:r>
              <a:rPr lang="en-US">
                <a:solidFill>
                  <a:srgbClr val="243D14"/>
                </a:solidFill>
                <a:latin typeface="Times New Roman"/>
                <a:ea typeface="Times New Roman"/>
                <a:cs typeface="Times New Roman"/>
                <a:sym typeface="Times New Roman"/>
              </a:rPr>
              <a:t>Evaluation Criteria #4</a:t>
            </a:r>
            <a:endParaRPr/>
          </a:p>
        </p:txBody>
      </p:sp>
      <p:sp>
        <p:nvSpPr>
          <p:cNvPr id="188" name="Google Shape;188;p14"/>
          <p:cNvSpPr txBox="1">
            <a:spLocks noGrp="1"/>
          </p:cNvSpPr>
          <p:nvPr>
            <p:ph type="body" idx="1"/>
          </p:nvPr>
        </p:nvSpPr>
        <p:spPr>
          <a:xfrm>
            <a:off x="1097280" y="1845734"/>
            <a:ext cx="10058400" cy="4023360"/>
          </a:xfrm>
          <a:prstGeom prst="rect">
            <a:avLst/>
          </a:prstGeom>
          <a:noFill/>
          <a:ln>
            <a:noFill/>
          </a:ln>
        </p:spPr>
        <p:txBody>
          <a:bodyPr spcFirstLastPara="1" wrap="square" lIns="0" tIns="45700" rIns="0" bIns="45700" anchor="t" anchorCtr="0">
            <a:normAutofit/>
          </a:bodyPr>
          <a:lstStyle/>
          <a:p>
            <a:pPr marL="0" marR="0" lvl="0" indent="0" algn="l" rtl="0">
              <a:lnSpc>
                <a:spcPct val="115000"/>
              </a:lnSpc>
              <a:spcBef>
                <a:spcPts val="0"/>
              </a:spcBef>
              <a:spcAft>
                <a:spcPts val="0"/>
              </a:spcAft>
              <a:buSzPts val="1800"/>
              <a:buNone/>
            </a:pPr>
            <a:r>
              <a:rPr lang="en-US" sz="1800" b="1" i="1" u="none" strike="noStrike">
                <a:solidFill>
                  <a:schemeClr val="accent2"/>
                </a:solidFill>
                <a:latin typeface="Arial"/>
                <a:ea typeface="Arial"/>
                <a:cs typeface="Arial"/>
                <a:sym typeface="Arial"/>
              </a:rPr>
              <a:t>Does the place name or commemorative object make a nuanced, complex history accessible to the public, or provide an opportunity to educate the public?</a:t>
            </a:r>
            <a:endParaRPr/>
          </a:p>
          <a:p>
            <a:pPr marL="0" marR="0" lvl="0" indent="0" algn="l" rtl="0">
              <a:lnSpc>
                <a:spcPct val="115000"/>
              </a:lnSpc>
              <a:spcBef>
                <a:spcPts val="0"/>
              </a:spcBef>
              <a:spcAft>
                <a:spcPts val="0"/>
              </a:spcAft>
              <a:buSzPts val="1800"/>
              <a:buNone/>
            </a:pPr>
            <a:endParaRPr sz="1800" b="1">
              <a:solidFill>
                <a:srgbClr val="404040"/>
              </a:solidFill>
              <a:latin typeface="Arial"/>
              <a:ea typeface="Arial"/>
              <a:cs typeface="Arial"/>
              <a:sym typeface="Arial"/>
            </a:endParaRPr>
          </a:p>
          <a:p>
            <a:pPr marL="384048" lvl="1" indent="-157480" algn="l" rtl="0">
              <a:lnSpc>
                <a:spcPct val="115000"/>
              </a:lnSpc>
              <a:spcBef>
                <a:spcPts val="0"/>
              </a:spcBef>
              <a:spcAft>
                <a:spcPts val="0"/>
              </a:spcAft>
              <a:buClr>
                <a:srgbClr val="404040"/>
              </a:buClr>
              <a:buSzPts val="1400"/>
              <a:buFont typeface="Arial"/>
              <a:buAutoNum type="alphaLcPeriod"/>
            </a:pPr>
            <a:r>
              <a:rPr lang="en-US" sz="1500">
                <a:solidFill>
                  <a:srgbClr val="404040"/>
                </a:solidFill>
                <a:latin typeface="Arial"/>
                <a:ea typeface="Arial"/>
                <a:cs typeface="Arial"/>
                <a:sym typeface="Arial"/>
              </a:rPr>
              <a:t>The City of Clayton’s mission is to fosters a diverse and inclusive community, one that is actively welcoming to all.</a:t>
            </a:r>
            <a:r>
              <a:rPr lang="en-US" sz="1500" b="1" i="1">
                <a:solidFill>
                  <a:srgbClr val="404040"/>
                </a:solidFill>
                <a:latin typeface="Arial"/>
                <a:ea typeface="Arial"/>
                <a:cs typeface="Arial"/>
                <a:sym typeface="Arial"/>
              </a:rPr>
              <a:t> </a:t>
            </a:r>
            <a:r>
              <a:rPr lang="en-US" sz="1500">
                <a:solidFill>
                  <a:srgbClr val="404040"/>
                </a:solidFill>
                <a:latin typeface="Arial"/>
                <a:ea typeface="Arial"/>
                <a:cs typeface="Arial"/>
                <a:sym typeface="Arial"/>
              </a:rPr>
              <a:t>By commemorating all the communities who have had a place in our history, Clayton is putting this ideal into action. Informed by our history, good and bad, we move forward to build a better future.</a:t>
            </a:r>
            <a:endParaRPr sz="1500">
              <a:solidFill>
                <a:srgbClr val="404040"/>
              </a:solidFill>
              <a:latin typeface="Arial"/>
              <a:ea typeface="Arial"/>
              <a:cs typeface="Arial"/>
              <a:sym typeface="Arial"/>
            </a:endParaRPr>
          </a:p>
          <a:p>
            <a:pPr marL="384048" lvl="0" indent="0" algn="l" rtl="0">
              <a:lnSpc>
                <a:spcPct val="115000"/>
              </a:lnSpc>
              <a:spcBef>
                <a:spcPts val="0"/>
              </a:spcBef>
              <a:spcAft>
                <a:spcPts val="0"/>
              </a:spcAft>
              <a:buNone/>
            </a:pPr>
            <a:endParaRPr sz="1900">
              <a:solidFill>
                <a:srgbClr val="404040"/>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15"/>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ctr" rtl="0">
              <a:lnSpc>
                <a:spcPct val="85000"/>
              </a:lnSpc>
              <a:spcBef>
                <a:spcPts val="0"/>
              </a:spcBef>
              <a:spcAft>
                <a:spcPts val="0"/>
              </a:spcAft>
              <a:buClr>
                <a:srgbClr val="243D14"/>
              </a:buClr>
              <a:buSzPts val="4800"/>
              <a:buFont typeface="Times New Roman"/>
              <a:buNone/>
            </a:pPr>
            <a:r>
              <a:rPr lang="en-US">
                <a:solidFill>
                  <a:srgbClr val="243D14"/>
                </a:solidFill>
                <a:latin typeface="Times New Roman"/>
                <a:ea typeface="Times New Roman"/>
                <a:cs typeface="Times New Roman"/>
                <a:sym typeface="Times New Roman"/>
              </a:rPr>
              <a:t>Evaluation Criteria #5</a:t>
            </a:r>
            <a:endParaRPr/>
          </a:p>
        </p:txBody>
      </p:sp>
      <p:sp>
        <p:nvSpPr>
          <p:cNvPr id="194" name="Google Shape;194;p15"/>
          <p:cNvSpPr txBox="1">
            <a:spLocks noGrp="1"/>
          </p:cNvSpPr>
          <p:nvPr>
            <p:ph type="body" idx="1"/>
          </p:nvPr>
        </p:nvSpPr>
        <p:spPr>
          <a:xfrm>
            <a:off x="1097280" y="1845734"/>
            <a:ext cx="10058400" cy="4023360"/>
          </a:xfrm>
          <a:prstGeom prst="rect">
            <a:avLst/>
          </a:prstGeom>
          <a:noFill/>
          <a:ln>
            <a:noFill/>
          </a:ln>
        </p:spPr>
        <p:txBody>
          <a:bodyPr spcFirstLastPara="1" wrap="square" lIns="0" tIns="45700" rIns="0" bIns="45700" anchor="t" anchorCtr="0">
            <a:normAutofit/>
          </a:bodyPr>
          <a:lstStyle/>
          <a:p>
            <a:pPr marL="0" marR="0" lvl="0" indent="0" algn="l" rtl="0">
              <a:lnSpc>
                <a:spcPct val="115000"/>
              </a:lnSpc>
              <a:spcBef>
                <a:spcPts val="0"/>
              </a:spcBef>
              <a:spcAft>
                <a:spcPts val="0"/>
              </a:spcAft>
              <a:buSzPts val="1800"/>
              <a:buNone/>
            </a:pPr>
            <a:r>
              <a:rPr lang="en-US" sz="1800" b="1" i="1">
                <a:solidFill>
                  <a:schemeClr val="accent2"/>
                </a:solidFill>
                <a:latin typeface="Arial"/>
                <a:ea typeface="Arial"/>
                <a:cs typeface="Arial"/>
                <a:sym typeface="Arial"/>
              </a:rPr>
              <a:t>Does the place name or commemorative object restore histories that have been erased or not adequately represented, or provide an opportunity to educate the public?</a:t>
            </a:r>
            <a:endParaRPr/>
          </a:p>
          <a:p>
            <a:pPr marL="0" marR="0" lvl="0" indent="0" algn="l" rtl="0">
              <a:lnSpc>
                <a:spcPct val="115000"/>
              </a:lnSpc>
              <a:spcBef>
                <a:spcPts val="0"/>
              </a:spcBef>
              <a:spcAft>
                <a:spcPts val="0"/>
              </a:spcAft>
              <a:buSzPts val="1800"/>
              <a:buNone/>
            </a:pPr>
            <a:endParaRPr sz="1800" b="1">
              <a:solidFill>
                <a:srgbClr val="404040"/>
              </a:solidFill>
              <a:latin typeface="Arial"/>
              <a:ea typeface="Arial"/>
              <a:cs typeface="Arial"/>
              <a:sym typeface="Arial"/>
            </a:endParaRPr>
          </a:p>
          <a:p>
            <a:pPr marL="457200" lvl="0" indent="-457200" algn="l" rtl="0">
              <a:lnSpc>
                <a:spcPct val="90000"/>
              </a:lnSpc>
              <a:spcBef>
                <a:spcPts val="1200"/>
              </a:spcBef>
              <a:spcAft>
                <a:spcPts val="0"/>
              </a:spcAft>
              <a:buSzPts val="2000"/>
              <a:buFont typeface="Calibri"/>
              <a:buAutoNum type="alphaLcPeriod"/>
            </a:pPr>
            <a:r>
              <a:rPr lang="en-US"/>
              <a:t>The African American community has been largely erased from the official history of the City of Clayton. We now have the information needed to tell that story in rich detail. And we feel it is incumbent upon us to do so.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16"/>
          <p:cNvSpPr txBox="1">
            <a:spLocks noGrp="1"/>
          </p:cNvSpPr>
          <p:nvPr>
            <p:ph type="title"/>
          </p:nvPr>
        </p:nvSpPr>
        <p:spPr>
          <a:xfrm>
            <a:off x="1097280" y="758952"/>
            <a:ext cx="10058400" cy="3566160"/>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262626"/>
              </a:buClr>
              <a:buSzPts val="8000"/>
              <a:buFont typeface="Calibri"/>
              <a:buNone/>
            </a:pPr>
            <a:r>
              <a:rPr lang="en-US"/>
              <a:t>Appendix</a:t>
            </a:r>
            <a:endParaRPr/>
          </a:p>
        </p:txBody>
      </p:sp>
      <p:sp>
        <p:nvSpPr>
          <p:cNvPr id="200" name="Google Shape;200;p16"/>
          <p:cNvSpPr txBox="1">
            <a:spLocks noGrp="1"/>
          </p:cNvSpPr>
          <p:nvPr>
            <p:ph type="body" idx="1"/>
          </p:nvPr>
        </p:nvSpPr>
        <p:spPr>
          <a:xfrm>
            <a:off x="1097280" y="4453128"/>
            <a:ext cx="10058400" cy="11430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SzPts val="2400"/>
              <a:buNone/>
            </a:pP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7"/>
          <p:cNvSpPr txBox="1">
            <a:spLocks noGrp="1"/>
          </p:cNvSpPr>
          <p:nvPr>
            <p:ph type="body" idx="4294967295"/>
          </p:nvPr>
        </p:nvSpPr>
        <p:spPr>
          <a:xfrm>
            <a:off x="885825" y="881856"/>
            <a:ext cx="10420350" cy="5094288"/>
          </a:xfrm>
          <a:prstGeom prst="rect">
            <a:avLst/>
          </a:prstGeom>
          <a:noFill/>
          <a:ln>
            <a:noFill/>
          </a:ln>
        </p:spPr>
        <p:txBody>
          <a:bodyPr spcFirstLastPara="1" wrap="square" lIns="0" tIns="45700" rIns="0" bIns="45700" anchor="t" anchorCtr="0">
            <a:normAutofit fontScale="40000" lnSpcReduction="20000"/>
          </a:bodyPr>
          <a:lstStyle/>
          <a:p>
            <a:pPr marL="91440" lvl="0" indent="-111760" algn="l" rtl="0">
              <a:lnSpc>
                <a:spcPct val="90000"/>
              </a:lnSpc>
              <a:spcBef>
                <a:spcPts val="0"/>
              </a:spcBef>
              <a:spcAft>
                <a:spcPts val="0"/>
              </a:spcAft>
              <a:buSzPct val="100000"/>
              <a:buChar char=" "/>
            </a:pPr>
            <a:r>
              <a:rPr lang="en-US" sz="4400" b="1"/>
              <a:t>Sources</a:t>
            </a:r>
            <a:endParaRPr sz="4400"/>
          </a:p>
          <a:p>
            <a:pPr marL="91440" lvl="0" indent="-111760" algn="l" rtl="0">
              <a:lnSpc>
                <a:spcPct val="90000"/>
              </a:lnSpc>
              <a:spcBef>
                <a:spcPts val="1400"/>
              </a:spcBef>
              <a:spcAft>
                <a:spcPts val="0"/>
              </a:spcAft>
              <a:buSzPct val="100000"/>
              <a:buChar char=" "/>
            </a:pPr>
            <a:br>
              <a:rPr lang="en-US" sz="4400"/>
            </a:br>
            <a:r>
              <a:rPr lang="en-US" sz="4400"/>
              <a:t>City of Clayton, Missouri, 2021. US Census Bureau. Online at: </a:t>
            </a:r>
            <a:r>
              <a:rPr lang="en-US" sz="4400" u="sng">
                <a:solidFill>
                  <a:schemeClr val="hlink"/>
                </a:solidFill>
                <a:hlinkClick r:id="rId3"/>
              </a:rPr>
              <a:t>https://www.census.gov/quickfacts/claytoncitymissouri</a:t>
            </a:r>
            <a:r>
              <a:rPr lang="en-US" sz="4400"/>
              <a:t> (accessed: March 22, 2022)</a:t>
            </a:r>
            <a:endParaRPr/>
          </a:p>
          <a:p>
            <a:pPr marL="91440" lvl="0" indent="-111760" algn="l" rtl="0">
              <a:lnSpc>
                <a:spcPct val="90000"/>
              </a:lnSpc>
              <a:spcBef>
                <a:spcPts val="1400"/>
              </a:spcBef>
              <a:spcAft>
                <a:spcPts val="0"/>
              </a:spcAft>
              <a:buSzPct val="100000"/>
              <a:buChar char=" "/>
            </a:pPr>
            <a:br>
              <a:rPr lang="en-US" sz="4400"/>
            </a:br>
            <a:r>
              <a:rPr lang="en-US" sz="4400"/>
              <a:t>Gordon, Colin, 2008. </a:t>
            </a:r>
            <a:r>
              <a:rPr lang="en-US" sz="4400" i="1"/>
              <a:t>Mapping decline: St. Louis and the fate of the American city.</a:t>
            </a:r>
            <a:r>
              <a:rPr lang="en-US" sz="4400"/>
              <a:t> University of Pennsylvania Press.</a:t>
            </a:r>
            <a:endParaRPr/>
          </a:p>
          <a:p>
            <a:pPr marL="91440" lvl="0" indent="-111760" algn="l" rtl="0">
              <a:lnSpc>
                <a:spcPct val="90000"/>
              </a:lnSpc>
              <a:spcBef>
                <a:spcPts val="1400"/>
              </a:spcBef>
              <a:spcAft>
                <a:spcPts val="0"/>
              </a:spcAft>
              <a:buSzPct val="100000"/>
              <a:buChar char=" "/>
            </a:pPr>
            <a:r>
              <a:rPr lang="en-US" sz="4400"/>
              <a:t>Hier, Marshall D. “Duncan Shot a Hole in Brady’s Breast.” </a:t>
            </a:r>
            <a:r>
              <a:rPr lang="en-US" sz="4400" i="1"/>
              <a:t>St. Louis Bar Journal</a:t>
            </a:r>
            <a:r>
              <a:rPr lang="en-US" sz="4400"/>
              <a:t>, v. 50, no. 2, Fall 2003, pp. 40-43.</a:t>
            </a:r>
            <a:endParaRPr/>
          </a:p>
          <a:p>
            <a:pPr marL="91440" lvl="0" indent="-111760" algn="l" rtl="0">
              <a:lnSpc>
                <a:spcPct val="90000"/>
              </a:lnSpc>
              <a:spcBef>
                <a:spcPts val="1400"/>
              </a:spcBef>
              <a:spcAft>
                <a:spcPts val="0"/>
              </a:spcAft>
              <a:buSzPct val="100000"/>
              <a:buChar char=" "/>
            </a:pPr>
            <a:br>
              <a:rPr lang="en-US" sz="4400"/>
            </a:br>
            <a:r>
              <a:rPr lang="en-US" sz="4400"/>
              <a:t>Missouri Secretary of State, Missouri Digital Heritage, Online at: </a:t>
            </a:r>
            <a:r>
              <a:rPr lang="en-US" sz="4400" u="sng">
                <a:solidFill>
                  <a:schemeClr val="hlink"/>
                </a:solidFill>
                <a:hlinkClick r:id="rId4"/>
              </a:rPr>
              <a:t>https://www.sos.mo.gov/mdh/</a:t>
            </a:r>
            <a:r>
              <a:rPr lang="en-US" sz="4400"/>
              <a:t> (accessed: March 22, 2022)</a:t>
            </a:r>
            <a:endParaRPr/>
          </a:p>
          <a:p>
            <a:pPr marL="91440" lvl="0" indent="-111760" algn="l" rtl="0">
              <a:lnSpc>
                <a:spcPct val="90000"/>
              </a:lnSpc>
              <a:spcBef>
                <a:spcPts val="1400"/>
              </a:spcBef>
              <a:spcAft>
                <a:spcPts val="0"/>
              </a:spcAft>
              <a:buSzPct val="100000"/>
              <a:buChar char=" "/>
            </a:pPr>
            <a:br>
              <a:rPr lang="en-US" sz="4400"/>
            </a:br>
            <a:r>
              <a:rPr lang="en-US" sz="4400"/>
              <a:t>Riley, Emma (2020). Displaced &amp; Erased Documentary Archive. Online: </a:t>
            </a:r>
            <a:r>
              <a:rPr lang="en-US" sz="4400" u="sng">
                <a:solidFill>
                  <a:schemeClr val="hlink"/>
                </a:solidFill>
                <a:hlinkClick r:id="rId5"/>
              </a:rPr>
              <a:t>https://emmakriley.com/displaced-erased</a:t>
            </a:r>
            <a:r>
              <a:rPr lang="en-US" sz="4400"/>
              <a:t> (accessed: February 23, 2022)</a:t>
            </a:r>
            <a:endParaRPr/>
          </a:p>
          <a:p>
            <a:pPr marL="91440" lvl="0" indent="-111760" algn="l" rtl="0">
              <a:lnSpc>
                <a:spcPct val="90000"/>
              </a:lnSpc>
              <a:spcBef>
                <a:spcPts val="1400"/>
              </a:spcBef>
              <a:spcAft>
                <a:spcPts val="0"/>
              </a:spcAft>
              <a:buSzPct val="100000"/>
              <a:buChar char=" "/>
            </a:pPr>
            <a:r>
              <a:rPr lang="en-US" sz="4400"/>
              <a:t>Rogers-Beard, Donna (n.d.). Personal research files on African American history of Clayton, Missouri.</a:t>
            </a:r>
            <a:endParaRPr/>
          </a:p>
          <a:p>
            <a:pPr marL="91440" lvl="0" indent="-91440" algn="l" rtl="0">
              <a:lnSpc>
                <a:spcPct val="90000"/>
              </a:lnSpc>
              <a:spcBef>
                <a:spcPts val="1400"/>
              </a:spcBef>
              <a:spcAft>
                <a:spcPts val="0"/>
              </a:spcAft>
              <a:buSzPct val="100000"/>
              <a:buChar char=" "/>
            </a:pPr>
            <a:br>
              <a:rPr lang="en-US"/>
            </a:br>
            <a:br>
              <a:rPr lang="en-US"/>
            </a:br>
            <a:endParaRPr/>
          </a:p>
          <a:p>
            <a:pPr marL="91440" lvl="0" indent="-91440" algn="l" rtl="0">
              <a:lnSpc>
                <a:spcPct val="90000"/>
              </a:lnSpc>
              <a:spcBef>
                <a:spcPts val="1400"/>
              </a:spcBef>
              <a:spcAft>
                <a:spcPts val="0"/>
              </a:spcAft>
              <a:buSzPct val="100000"/>
              <a:buChar char=" "/>
            </a:pPr>
            <a:br>
              <a:rPr lang="en-US"/>
            </a:br>
            <a:br>
              <a:rPr lang="en-US"/>
            </a:b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18"/>
          <p:cNvSpPr txBox="1">
            <a:spLocks noGrp="1"/>
          </p:cNvSpPr>
          <p:nvPr>
            <p:ph type="title"/>
          </p:nvPr>
        </p:nvSpPr>
        <p:spPr>
          <a:xfrm>
            <a:off x="1097280" y="5074920"/>
            <a:ext cx="10113264" cy="822960"/>
          </a:xfrm>
          <a:prstGeom prst="rect">
            <a:avLst/>
          </a:prstGeom>
          <a:noFill/>
          <a:ln>
            <a:noFill/>
          </a:ln>
        </p:spPr>
        <p:txBody>
          <a:bodyPr spcFirstLastPara="1" wrap="square" lIns="91425" tIns="0" rIns="91425" bIns="0" anchor="b" anchorCtr="0">
            <a:noAutofit/>
          </a:bodyPr>
          <a:lstStyle/>
          <a:p>
            <a:pPr marL="0" lvl="0" indent="0" algn="l" rtl="0">
              <a:lnSpc>
                <a:spcPct val="85000"/>
              </a:lnSpc>
              <a:spcBef>
                <a:spcPts val="0"/>
              </a:spcBef>
              <a:spcAft>
                <a:spcPts val="0"/>
              </a:spcAft>
              <a:buClr>
                <a:srgbClr val="FFFFFF"/>
              </a:buClr>
              <a:buSzPts val="3600"/>
              <a:buFont typeface="Calibri"/>
              <a:buNone/>
            </a:pPr>
            <a:r>
              <a:rPr lang="en-US"/>
              <a:t>CLAYTON THEN &amp; NOW</a:t>
            </a:r>
            <a:endParaRPr/>
          </a:p>
        </p:txBody>
      </p:sp>
      <p:sp>
        <p:nvSpPr>
          <p:cNvPr id="211" name="Google Shape;211;p18"/>
          <p:cNvSpPr txBox="1">
            <a:spLocks noGrp="1"/>
          </p:cNvSpPr>
          <p:nvPr>
            <p:ph type="body" idx="1"/>
          </p:nvPr>
        </p:nvSpPr>
        <p:spPr>
          <a:xfrm>
            <a:off x="1097280" y="5907023"/>
            <a:ext cx="10113264" cy="594360"/>
          </a:xfrm>
          <a:prstGeom prst="rect">
            <a:avLst/>
          </a:prstGeom>
          <a:noFill/>
          <a:ln>
            <a:noFill/>
          </a:ln>
        </p:spPr>
        <p:txBody>
          <a:bodyPr spcFirstLastPara="1" wrap="square" lIns="91425" tIns="0" rIns="91425" bIns="0" anchor="t" anchorCtr="0">
            <a:normAutofit/>
          </a:bodyPr>
          <a:lstStyle/>
          <a:p>
            <a:pPr marL="0" lvl="0" indent="0" algn="l" rtl="0">
              <a:lnSpc>
                <a:spcPct val="90000"/>
              </a:lnSpc>
              <a:spcBef>
                <a:spcPts val="0"/>
              </a:spcBef>
              <a:spcAft>
                <a:spcPts val="0"/>
              </a:spcAft>
              <a:buSzPts val="1500"/>
              <a:buNone/>
            </a:pPr>
            <a:r>
              <a:rPr lang="en-US"/>
              <a:t>Map of Clayton’s African-American community identifying several households and institutions, as recalled by a resident of Clayton in the 1950s, reflecting the late-1940s to early-1950s population (Courtesy Donna Rogers-Beard). </a:t>
            </a:r>
            <a:endParaRPr/>
          </a:p>
        </p:txBody>
      </p:sp>
      <p:sp>
        <p:nvSpPr>
          <p:cNvPr id="212" name="Google Shape;212;p18"/>
          <p:cNvSpPr txBox="1"/>
          <p:nvPr/>
        </p:nvSpPr>
        <p:spPr>
          <a:xfrm>
            <a:off x="1987826" y="2087218"/>
            <a:ext cx="8050696" cy="70788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000">
                <a:solidFill>
                  <a:srgbClr val="FF0000"/>
                </a:solidFill>
                <a:latin typeface="Calibri"/>
                <a:ea typeface="Calibri"/>
                <a:cs typeface="Calibri"/>
                <a:sym typeface="Calibri"/>
              </a:rPr>
              <a:t>ANDREA: INSERT THEN &amp; NOW MAP</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p19"/>
          <p:cNvSpPr txBox="1"/>
          <p:nvPr/>
        </p:nvSpPr>
        <p:spPr>
          <a:xfrm>
            <a:off x="477078" y="318052"/>
            <a:ext cx="11310731" cy="6401753"/>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a:solidFill>
                  <a:schemeClr val="dk1"/>
                </a:solidFill>
                <a:latin typeface="Calibri"/>
                <a:ea typeface="Calibri"/>
                <a:cs typeface="Calibri"/>
                <a:sym typeface="Calibri"/>
              </a:rPr>
              <a:t>Timeline: African American Community History of Clayton (Courtesy: Donna Rogers-Beard) - Red = DRB Notes Community Focus; Blue = GW Community Focus</a:t>
            </a:r>
            <a:endParaRPr/>
          </a:p>
          <a:p>
            <a:pPr marL="0" marR="0" lvl="0" indent="0" algn="l" rtl="0">
              <a:spcBef>
                <a:spcPts val="0"/>
              </a:spcBef>
              <a:spcAft>
                <a:spcPts val="0"/>
              </a:spcAft>
              <a:buNone/>
            </a:pPr>
            <a:br>
              <a:rPr lang="en-US" sz="3200">
                <a:solidFill>
                  <a:schemeClr val="dk1"/>
                </a:solidFill>
                <a:latin typeface="Calibri"/>
                <a:ea typeface="Calibri"/>
                <a:cs typeface="Calibri"/>
                <a:sym typeface="Calibri"/>
              </a:rPr>
            </a:br>
            <a:r>
              <a:rPr lang="en-US" sz="1800" b="1">
                <a:solidFill>
                  <a:schemeClr val="dk1"/>
                </a:solidFill>
                <a:latin typeface="Calibri"/>
                <a:ea typeface="Calibri"/>
                <a:cs typeface="Calibri"/>
                <a:sym typeface="Calibri"/>
              </a:rPr>
              <a:t>1880s</a:t>
            </a:r>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1880 First School at Coleman Avenue established, admitting both White(48) and Black children(3)</a:t>
            </a:r>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1889 May 28th,The Missouri General Assembly passed legislation ordering separate schools for children "of African descent" as part of the “Act to revise and amend…the Revised Statutes of Missouri of 1879 </a:t>
            </a:r>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1889 Rose Lee Taylor, daughter of James William Taylor and Ida May Taylor was born in Clayton.  She was delivered by Dr. Caster, June 3, 1889.  The </a:t>
            </a:r>
            <a:r>
              <a:rPr lang="en-US" sz="1800" i="1">
                <a:solidFill>
                  <a:schemeClr val="dk1"/>
                </a:solidFill>
                <a:latin typeface="Calibri"/>
                <a:ea typeface="Calibri"/>
                <a:cs typeface="Calibri"/>
                <a:sym typeface="Calibri"/>
              </a:rPr>
              <a:t>Watchman</a:t>
            </a:r>
            <a:r>
              <a:rPr lang="en-US" sz="1800">
                <a:solidFill>
                  <a:schemeClr val="dk1"/>
                </a:solidFill>
                <a:latin typeface="Calibri"/>
                <a:ea typeface="Calibri"/>
                <a:cs typeface="Calibri"/>
                <a:sym typeface="Calibri"/>
              </a:rPr>
              <a:t> reported the family lived in the city by 1898.</a:t>
            </a:r>
            <a:endParaRPr/>
          </a:p>
          <a:p>
            <a:pPr marL="285750" marR="0" lvl="0" indent="-171450" algn="l" rtl="0">
              <a:spcBef>
                <a:spcPts val="0"/>
              </a:spcBef>
              <a:spcAft>
                <a:spcPts val="0"/>
              </a:spcAft>
              <a:buClr>
                <a:schemeClr val="dk1"/>
              </a:buClr>
              <a:buSzPts val="1800"/>
              <a:buFont typeface="Arial"/>
              <a:buNone/>
            </a:pPr>
            <a:endParaRPr sz="1800">
              <a:solidFill>
                <a:schemeClr val="dk1"/>
              </a:solidFill>
              <a:latin typeface="Calibri"/>
              <a:ea typeface="Calibri"/>
              <a:cs typeface="Calibri"/>
              <a:sym typeface="Calibri"/>
            </a:endParaRPr>
          </a:p>
          <a:p>
            <a:pPr marL="0" marR="0" lvl="0" indent="0" algn="l" rtl="0">
              <a:spcBef>
                <a:spcPts val="0"/>
              </a:spcBef>
              <a:spcAft>
                <a:spcPts val="0"/>
              </a:spcAft>
              <a:buNone/>
            </a:pPr>
            <a:r>
              <a:rPr lang="en-US" sz="1800" b="1">
                <a:solidFill>
                  <a:schemeClr val="dk1"/>
                </a:solidFill>
                <a:latin typeface="Calibri"/>
                <a:ea typeface="Calibri"/>
                <a:cs typeface="Calibri"/>
                <a:sym typeface="Calibri"/>
              </a:rPr>
              <a:t>1890s</a:t>
            </a:r>
            <a:endParaRPr/>
          </a:p>
          <a:p>
            <a:pPr marL="742950" marR="0" lvl="1" indent="-285750" algn="l" rtl="0">
              <a:spcBef>
                <a:spcPts val="0"/>
              </a:spcBef>
              <a:spcAft>
                <a:spcPts val="0"/>
              </a:spcAft>
              <a:buClr>
                <a:schemeClr val="dk1"/>
              </a:buClr>
              <a:buSzPts val="1800"/>
              <a:buFont typeface="Arial"/>
              <a:buChar char="•"/>
            </a:pPr>
            <a:r>
              <a:rPr lang="en-US" sz="1800" b="0" i="0" u="none" strike="noStrike" cap="none">
                <a:solidFill>
                  <a:schemeClr val="dk1"/>
                </a:solidFill>
                <a:latin typeface="Calibri"/>
                <a:ea typeface="Calibri"/>
                <a:cs typeface="Calibri"/>
                <a:sym typeface="Calibri"/>
              </a:rPr>
              <a:t>1890 March 9, </a:t>
            </a:r>
            <a:r>
              <a:rPr lang="en-US" sz="1800" b="0" i="1" u="none" strike="noStrike" cap="none">
                <a:solidFill>
                  <a:schemeClr val="dk1"/>
                </a:solidFill>
                <a:latin typeface="Calibri"/>
                <a:ea typeface="Calibri"/>
                <a:cs typeface="Calibri"/>
                <a:sym typeface="Calibri"/>
              </a:rPr>
              <a:t>St. Louis County Watchman</a:t>
            </a:r>
            <a:r>
              <a:rPr lang="en-US" sz="1800" b="0" i="0" u="none" strike="noStrike" cap="none">
                <a:solidFill>
                  <a:schemeClr val="dk1"/>
                </a:solidFill>
                <a:latin typeface="Calibri"/>
                <a:ea typeface="Calibri"/>
                <a:cs typeface="Calibri"/>
                <a:sym typeface="Calibri"/>
              </a:rPr>
              <a:t> reported that many Black male residents of Clayton were seeking employment as Pullman porters.</a:t>
            </a:r>
            <a:endParaRPr/>
          </a:p>
          <a:p>
            <a:pPr marL="742950" marR="0" lvl="1" indent="-285750" algn="l" rtl="0">
              <a:spcBef>
                <a:spcPts val="0"/>
              </a:spcBef>
              <a:spcAft>
                <a:spcPts val="0"/>
              </a:spcAft>
              <a:buClr>
                <a:schemeClr val="dk1"/>
              </a:buClr>
              <a:buSzPts val="1800"/>
              <a:buFont typeface="Arial"/>
              <a:buChar char="•"/>
            </a:pPr>
            <a:r>
              <a:rPr lang="en-US" sz="1800" b="0" i="0" u="none" strike="noStrike" cap="none">
                <a:solidFill>
                  <a:schemeClr val="dk1"/>
                </a:solidFill>
                <a:latin typeface="Calibri"/>
                <a:ea typeface="Calibri"/>
                <a:cs typeface="Calibri"/>
                <a:sym typeface="Calibri"/>
              </a:rPr>
              <a:t>1890 July 17th, the </a:t>
            </a:r>
            <a:r>
              <a:rPr lang="en-US" sz="1800" b="0" i="1" u="none" strike="noStrike" cap="none">
                <a:solidFill>
                  <a:schemeClr val="dk1"/>
                </a:solidFill>
                <a:latin typeface="Calibri"/>
                <a:ea typeface="Calibri"/>
                <a:cs typeface="Calibri"/>
                <a:sym typeface="Calibri"/>
              </a:rPr>
              <a:t>Watchman</a:t>
            </a:r>
            <a:r>
              <a:rPr lang="en-US" sz="1800" b="0" i="0" u="none" strike="noStrike" cap="none">
                <a:solidFill>
                  <a:schemeClr val="dk1"/>
                </a:solidFill>
                <a:latin typeface="Calibri"/>
                <a:ea typeface="Calibri"/>
                <a:cs typeface="Calibri"/>
                <a:sym typeface="Calibri"/>
              </a:rPr>
              <a:t> reported that the African America citizens of Clayton have organized a Republican Club.</a:t>
            </a:r>
            <a:endParaRPr/>
          </a:p>
          <a:p>
            <a:pPr marL="742950" marR="0" lvl="1" indent="-285750" algn="l" rtl="0">
              <a:spcBef>
                <a:spcPts val="0"/>
              </a:spcBef>
              <a:spcAft>
                <a:spcPts val="0"/>
              </a:spcAft>
              <a:buClr>
                <a:schemeClr val="dk1"/>
              </a:buClr>
              <a:buSzPts val="1800"/>
              <a:buFont typeface="Arial"/>
              <a:buChar char="•"/>
            </a:pPr>
            <a:r>
              <a:rPr lang="en-US" sz="1800" b="0" i="0" u="none" strike="noStrike" cap="none">
                <a:solidFill>
                  <a:schemeClr val="dk1"/>
                </a:solidFill>
                <a:latin typeface="Calibri"/>
                <a:ea typeface="Calibri"/>
                <a:cs typeface="Calibri"/>
                <a:sym typeface="Calibri"/>
              </a:rPr>
              <a:t>1891 August 25th, George Bailey was born to William and Ellen Bailey, African American residents of Clayton</a:t>
            </a:r>
            <a:endParaRPr/>
          </a:p>
          <a:p>
            <a:pPr marL="742950" marR="0" lvl="1" indent="-285750" algn="l" rtl="0">
              <a:spcBef>
                <a:spcPts val="0"/>
              </a:spcBef>
              <a:spcAft>
                <a:spcPts val="0"/>
              </a:spcAft>
              <a:buClr>
                <a:schemeClr val="dk1"/>
              </a:buClr>
              <a:buSzPts val="1800"/>
              <a:buFont typeface="Arial"/>
              <a:buChar char="•"/>
            </a:pPr>
            <a:r>
              <a:rPr lang="en-US" sz="1800" b="0" i="0" u="none" strike="noStrike" cap="none">
                <a:solidFill>
                  <a:schemeClr val="dk1"/>
                </a:solidFill>
                <a:latin typeface="Calibri"/>
                <a:ea typeface="Calibri"/>
                <a:cs typeface="Calibri"/>
                <a:sym typeface="Calibri"/>
              </a:rPr>
              <a:t>1893 New elementary school built – Forsyth (White Only) - Black students remain at the original school on Coleman, which becomes known as the Colored School.</a:t>
            </a:r>
            <a:endParaRPr/>
          </a:p>
          <a:p>
            <a:pPr marL="742950" marR="0" lvl="1" indent="-285750" algn="l" rtl="0">
              <a:spcBef>
                <a:spcPts val="0"/>
              </a:spcBef>
              <a:spcAft>
                <a:spcPts val="0"/>
              </a:spcAft>
              <a:buClr>
                <a:schemeClr val="dk1"/>
              </a:buClr>
              <a:buSzPts val="1800"/>
              <a:buFont typeface="Arial"/>
              <a:buChar char="•"/>
            </a:pPr>
            <a:r>
              <a:rPr lang="en-US" sz="1800" b="0" i="0" u="none" strike="noStrike" cap="none">
                <a:solidFill>
                  <a:schemeClr val="dk1"/>
                </a:solidFill>
                <a:latin typeface="Calibri"/>
                <a:ea typeface="Calibri"/>
                <a:cs typeface="Calibri"/>
                <a:sym typeface="Calibri"/>
              </a:rPr>
              <a:t>1893 First Baptist Church of Clayton bought land from the Davis estate to begin building a frame church.  Founding members were Mrs. America Tyler, Jeff Tyler, Mr. William Bailey,Sr., Mrs. Molly White, Mary Williams, Robert Taylor, Robert Morris.  The deed was recorded September 1894.</a:t>
            </a:r>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2"/>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243D14"/>
              </a:buClr>
              <a:buSzPts val="4800"/>
              <a:buFont typeface="Times New Roman"/>
              <a:buNone/>
            </a:pPr>
            <a:r>
              <a:rPr lang="en-US">
                <a:solidFill>
                  <a:srgbClr val="243D14"/>
                </a:solidFill>
                <a:latin typeface="Times New Roman"/>
                <a:ea typeface="Times New Roman"/>
                <a:cs typeface="Times New Roman"/>
                <a:sym typeface="Times New Roman"/>
              </a:rPr>
              <a:t>Guiding Principles</a:t>
            </a:r>
            <a:endParaRPr/>
          </a:p>
        </p:txBody>
      </p:sp>
      <p:sp>
        <p:nvSpPr>
          <p:cNvPr id="107" name="Google Shape;107;p2"/>
          <p:cNvSpPr txBox="1">
            <a:spLocks noGrp="1"/>
          </p:cNvSpPr>
          <p:nvPr>
            <p:ph type="body" idx="1"/>
          </p:nvPr>
        </p:nvSpPr>
        <p:spPr>
          <a:xfrm>
            <a:off x="1097280" y="1845734"/>
            <a:ext cx="10058400" cy="4023360"/>
          </a:xfrm>
          <a:prstGeom prst="rect">
            <a:avLst/>
          </a:prstGeom>
          <a:noFill/>
          <a:ln>
            <a:noFill/>
          </a:ln>
        </p:spPr>
        <p:txBody>
          <a:bodyPr spcFirstLastPara="1" wrap="square" lIns="0" tIns="45700" rIns="0" bIns="45700" anchor="t" anchorCtr="0">
            <a:normAutofit/>
          </a:bodyPr>
          <a:lstStyle/>
          <a:p>
            <a:pPr marL="457200" marR="619760" lvl="0" indent="-457200" algn="l" rtl="0">
              <a:lnSpc>
                <a:spcPct val="112000"/>
              </a:lnSpc>
              <a:spcBef>
                <a:spcPts val="0"/>
              </a:spcBef>
              <a:spcAft>
                <a:spcPts val="0"/>
              </a:spcAft>
              <a:buSzPts val="2000"/>
              <a:buFont typeface="Calibri"/>
              <a:buAutoNum type="arabicPeriod"/>
            </a:pPr>
            <a:r>
              <a:rPr lang="en-US">
                <a:latin typeface="Arial"/>
                <a:ea typeface="Arial"/>
                <a:cs typeface="Arial"/>
                <a:sym typeface="Arial"/>
              </a:rPr>
              <a:t>Commemorative objects should align with our community’s highest aspirations, including as these relate to truthfulness, equity, and inclusion.</a:t>
            </a:r>
            <a:endParaRPr>
              <a:latin typeface="Arial"/>
              <a:ea typeface="Arial"/>
              <a:cs typeface="Arial"/>
              <a:sym typeface="Arial"/>
            </a:endParaRPr>
          </a:p>
          <a:p>
            <a:pPr marL="457200" marR="619760" lvl="0" indent="-457200" algn="l" rtl="0">
              <a:lnSpc>
                <a:spcPct val="112000"/>
              </a:lnSpc>
              <a:spcBef>
                <a:spcPts val="1200"/>
              </a:spcBef>
              <a:spcAft>
                <a:spcPts val="0"/>
              </a:spcAft>
              <a:buSzPts val="2000"/>
              <a:buFont typeface="Calibri"/>
              <a:buAutoNum type="arabicPeriod"/>
            </a:pPr>
            <a:r>
              <a:rPr lang="en-US">
                <a:latin typeface="Arial"/>
                <a:ea typeface="Arial"/>
                <a:cs typeface="Arial"/>
                <a:sym typeface="Arial"/>
              </a:rPr>
              <a:t>When considering existing or proposed commemorative objects, the City of Clayton should seek to honestly and productively engage history, and never to erase it.</a:t>
            </a:r>
            <a:endParaRPr/>
          </a:p>
          <a:p>
            <a:pPr marL="457200" marR="619760" lvl="0" indent="-457200" algn="l" rtl="0">
              <a:lnSpc>
                <a:spcPct val="112000"/>
              </a:lnSpc>
              <a:spcBef>
                <a:spcPts val="1200"/>
              </a:spcBef>
              <a:spcAft>
                <a:spcPts val="0"/>
              </a:spcAft>
              <a:buSzPts val="2000"/>
              <a:buFont typeface="Calibri"/>
              <a:buAutoNum type="arabicPeriod"/>
            </a:pPr>
            <a:r>
              <a:rPr lang="en-US">
                <a:latin typeface="Arial"/>
                <a:ea typeface="Arial"/>
                <a:cs typeface="Arial"/>
                <a:sym typeface="Arial"/>
              </a:rPr>
              <a:t>When considering inherited and new commemorative objects, both past and present contributions and impacts of the representation must be given careful consideration.</a:t>
            </a:r>
            <a:endParaRPr/>
          </a:p>
          <a:p>
            <a:pPr marL="342900" marR="619760" lvl="0" indent="-266700" algn="l" rtl="0">
              <a:lnSpc>
                <a:spcPct val="112000"/>
              </a:lnSpc>
              <a:spcBef>
                <a:spcPts val="5"/>
              </a:spcBef>
              <a:spcAft>
                <a:spcPts val="0"/>
              </a:spcAft>
              <a:buSzPts val="1200"/>
              <a:buFont typeface="Calibri"/>
              <a:buNone/>
            </a:pPr>
            <a:endParaRPr sz="1800">
              <a:latin typeface="Calibri"/>
              <a:ea typeface="Calibri"/>
              <a:cs typeface="Calibri"/>
              <a:sym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p20"/>
          <p:cNvSpPr txBox="1"/>
          <p:nvPr/>
        </p:nvSpPr>
        <p:spPr>
          <a:xfrm>
            <a:off x="477078" y="318052"/>
            <a:ext cx="11310731" cy="612475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a:solidFill>
                  <a:schemeClr val="dk1"/>
                </a:solidFill>
                <a:latin typeface="Calibri"/>
                <a:ea typeface="Calibri"/>
                <a:cs typeface="Calibri"/>
                <a:sym typeface="Calibri"/>
              </a:rPr>
              <a:t>Timeline: African American Community History of Clayton (Courtesy: Donna Rogers-Beard) - Red = DRB Notes Community Focus; Blue = GW Community Focus</a:t>
            </a:r>
            <a:endParaRPr/>
          </a:p>
          <a:p>
            <a:pPr marL="457200" marR="0" lvl="0" indent="-457200" algn="l" rtl="0">
              <a:spcBef>
                <a:spcPts val="0"/>
              </a:spcBef>
              <a:spcAft>
                <a:spcPts val="0"/>
              </a:spcAft>
              <a:buClr>
                <a:schemeClr val="dk1"/>
              </a:buClr>
              <a:buSzPts val="3200"/>
              <a:buFont typeface="Arial"/>
              <a:buChar char="•"/>
            </a:pPr>
            <a:br>
              <a:rPr lang="en-US" sz="3200">
                <a:solidFill>
                  <a:schemeClr val="dk1"/>
                </a:solidFill>
                <a:latin typeface="Calibri"/>
                <a:ea typeface="Calibri"/>
                <a:cs typeface="Calibri"/>
                <a:sym typeface="Calibri"/>
              </a:rPr>
            </a:br>
            <a:r>
              <a:rPr lang="en-US" sz="1800">
                <a:solidFill>
                  <a:schemeClr val="dk1"/>
                </a:solidFill>
                <a:latin typeface="Calibri"/>
                <a:ea typeface="Calibri"/>
                <a:cs typeface="Calibri"/>
                <a:sym typeface="Calibri"/>
              </a:rPr>
              <a:t>1894 Robert Taylor of  Clayton and Alice Morris of Clayton married at the 1st Baptist Church of Clayton, by Rev. R. H. D. Williams.</a:t>
            </a:r>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1894 In June, the </a:t>
            </a:r>
            <a:r>
              <a:rPr lang="en-US" sz="1800" i="1">
                <a:solidFill>
                  <a:schemeClr val="dk1"/>
                </a:solidFill>
                <a:latin typeface="Calibri"/>
                <a:ea typeface="Calibri"/>
                <a:cs typeface="Calibri"/>
                <a:sym typeface="Calibri"/>
              </a:rPr>
              <a:t>St. Louis County Watchman</a:t>
            </a:r>
            <a:r>
              <a:rPr lang="en-US" sz="1800">
                <a:solidFill>
                  <a:schemeClr val="dk1"/>
                </a:solidFill>
                <a:latin typeface="Calibri"/>
                <a:ea typeface="Calibri"/>
                <a:cs typeface="Calibri"/>
                <a:sym typeface="Calibri"/>
              </a:rPr>
              <a:t> reported: “The Clayton colored school, Miss Mary Williams closed last Friday with the usual exercises. Those who witnessed the examinations speak in flattering terms of the progress of the school and the good work of the teacher. To her credit we must state that the work exhibited is far superior to what we expected and compares well with other good schools in the country. Miss Williams deserves to be encouraged.”</a:t>
            </a:r>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1894 July. Harrison Duncan, an African American resident of St. Louis, was hanged at the county jail in Clayton after an unsuccessful appeal of his conviction for the killing of a police officer. The case was tried in Clayton, and Duncan was represented by Walter Farmer, the first Black graduate of Washington University’s law school, who also became the first African American attorney to argue a case before the Missouri Supreme Court in his appeal of Duncan’s conviction. Following an unsuccessful final appeal to the USSC, and despite doubts that Duncan was guilty of first-degree murder, he was executed by hanging in Clayton on July 27, 1894. </a:t>
            </a:r>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1896 May 18th, In </a:t>
            </a:r>
            <a:r>
              <a:rPr lang="en-US" sz="1800" i="1">
                <a:solidFill>
                  <a:schemeClr val="dk1"/>
                </a:solidFill>
                <a:latin typeface="Calibri"/>
                <a:ea typeface="Calibri"/>
                <a:cs typeface="Calibri"/>
                <a:sym typeface="Calibri"/>
              </a:rPr>
              <a:t>Plessy v Ferguson</a:t>
            </a:r>
            <a:r>
              <a:rPr lang="en-US" sz="1800">
                <a:solidFill>
                  <a:schemeClr val="dk1"/>
                </a:solidFill>
                <a:latin typeface="Calibri"/>
                <a:ea typeface="Calibri"/>
                <a:cs typeface="Calibri"/>
                <a:sym typeface="Calibri"/>
              </a:rPr>
              <a:t>, the U.S. Supreme Court upheld segregation by law.  </a:t>
            </a:r>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1896 July 10th, </a:t>
            </a:r>
            <a:r>
              <a:rPr lang="en-US" sz="1800" i="1">
                <a:solidFill>
                  <a:schemeClr val="dk1"/>
                </a:solidFill>
                <a:latin typeface="Calibri"/>
                <a:ea typeface="Calibri"/>
                <a:cs typeface="Calibri"/>
                <a:sym typeface="Calibri"/>
              </a:rPr>
              <a:t>Watchman</a:t>
            </a:r>
            <a:r>
              <a:rPr lang="en-US" sz="1800">
                <a:solidFill>
                  <a:schemeClr val="dk1"/>
                </a:solidFill>
                <a:latin typeface="Calibri"/>
                <a:ea typeface="Calibri"/>
                <a:cs typeface="Calibri"/>
                <a:sym typeface="Calibri"/>
              </a:rPr>
              <a:t> reported that Lulu Belle, aged 7 months, infant daughter of Giant Williams and wife of Clayton died of cholera.</a:t>
            </a:r>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Google Shape;227;p21"/>
          <p:cNvSpPr txBox="1"/>
          <p:nvPr/>
        </p:nvSpPr>
        <p:spPr>
          <a:xfrm>
            <a:off x="477078" y="318052"/>
            <a:ext cx="11310731" cy="557075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a:solidFill>
                  <a:schemeClr val="dk1"/>
                </a:solidFill>
                <a:latin typeface="Calibri"/>
                <a:ea typeface="Calibri"/>
                <a:cs typeface="Calibri"/>
                <a:sym typeface="Calibri"/>
              </a:rPr>
              <a:t>Timeline: African American Community History of Clayton (Courtesy: Donna Rogers-Beard) - Red = DRB Notes Community Focus; Blue = GW Community Focus</a:t>
            </a:r>
            <a:endParaRPr/>
          </a:p>
          <a:p>
            <a:pPr marL="457200" marR="0" lvl="0" indent="-457200" algn="l" rtl="0">
              <a:spcBef>
                <a:spcPts val="0"/>
              </a:spcBef>
              <a:spcAft>
                <a:spcPts val="0"/>
              </a:spcAft>
              <a:buClr>
                <a:schemeClr val="dk1"/>
              </a:buClr>
              <a:buSzPts val="3200"/>
              <a:buFont typeface="Arial"/>
              <a:buChar char="•"/>
            </a:pPr>
            <a:br>
              <a:rPr lang="en-US" sz="3200">
                <a:solidFill>
                  <a:schemeClr val="dk1"/>
                </a:solidFill>
                <a:latin typeface="Calibri"/>
                <a:ea typeface="Calibri"/>
                <a:cs typeface="Calibri"/>
                <a:sym typeface="Calibri"/>
              </a:rPr>
            </a:br>
            <a:r>
              <a:rPr lang="en-US" sz="1800">
                <a:solidFill>
                  <a:schemeClr val="dk1"/>
                </a:solidFill>
                <a:latin typeface="Calibri"/>
                <a:ea typeface="Calibri"/>
                <a:cs typeface="Calibri"/>
                <a:sym typeface="Calibri"/>
              </a:rPr>
              <a:t>1896 Oct. 9th, </a:t>
            </a:r>
            <a:r>
              <a:rPr lang="en-US" sz="1800" i="1">
                <a:solidFill>
                  <a:schemeClr val="dk1"/>
                </a:solidFill>
                <a:latin typeface="Calibri"/>
                <a:ea typeface="Calibri"/>
                <a:cs typeface="Calibri"/>
                <a:sym typeface="Calibri"/>
              </a:rPr>
              <a:t>Watchman</a:t>
            </a:r>
            <a:r>
              <a:rPr lang="en-US" sz="1800">
                <a:solidFill>
                  <a:schemeClr val="dk1"/>
                </a:solidFill>
                <a:latin typeface="Calibri"/>
                <a:ea typeface="Calibri"/>
                <a:cs typeface="Calibri"/>
                <a:sym typeface="Calibri"/>
              </a:rPr>
              <a:t> announced the death of Margaret Taylor, wife of the janitor of the courthouse.  The news item did not say that the Taylor’s lived in Clayton, but 1870 and 1880 census records show them in Central Township.  The article did say “the funeral was largely attended by the [Black residents] of Clayton and vicinity.”</a:t>
            </a:r>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1897 Clarence McKinley Williams was born to Giant and Mary Williams.  </a:t>
            </a:r>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1897 July  1, Richard Hudlin, African American and a Republican, named first post-master of the Clayton Post-office</a:t>
            </a:r>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1897 William Taylor’s dog bit Mr. James Hazard’s horse. The</a:t>
            </a:r>
            <a:r>
              <a:rPr lang="en-US" sz="1800" i="1">
                <a:solidFill>
                  <a:schemeClr val="dk1"/>
                </a:solidFill>
                <a:latin typeface="Calibri"/>
                <a:ea typeface="Calibri"/>
                <a:cs typeface="Calibri"/>
                <a:sym typeface="Calibri"/>
              </a:rPr>
              <a:t> Watchman</a:t>
            </a:r>
            <a:r>
              <a:rPr lang="en-US" sz="1800">
                <a:solidFill>
                  <a:schemeClr val="dk1"/>
                </a:solidFill>
                <a:latin typeface="Calibri"/>
                <a:ea typeface="Calibri"/>
                <a:cs typeface="Calibri"/>
                <a:sym typeface="Calibri"/>
              </a:rPr>
              <a:t> identified Taylor as an African American resident of Clayton.  </a:t>
            </a:r>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1897 Aug. 27th, The </a:t>
            </a:r>
            <a:r>
              <a:rPr lang="en-US" sz="1800" i="1">
                <a:solidFill>
                  <a:schemeClr val="dk1"/>
                </a:solidFill>
                <a:latin typeface="Calibri"/>
                <a:ea typeface="Calibri"/>
                <a:cs typeface="Calibri"/>
                <a:sym typeface="Calibri"/>
              </a:rPr>
              <a:t>Watchman</a:t>
            </a:r>
            <a:r>
              <a:rPr lang="en-US" sz="1800">
                <a:solidFill>
                  <a:schemeClr val="dk1"/>
                </a:solidFill>
                <a:latin typeface="Calibri"/>
                <a:ea typeface="Calibri"/>
                <a:cs typeface="Calibri"/>
                <a:sym typeface="Calibri"/>
              </a:rPr>
              <a:t> reported that Robert Morris, “a [Black] resident of Clayton,” barely made it to his home after a long walk from his job in the city before collapsing from the heat. </a:t>
            </a:r>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1897 Sept. 10th, </a:t>
            </a:r>
            <a:r>
              <a:rPr lang="en-US" sz="1800" i="1">
                <a:solidFill>
                  <a:schemeClr val="dk1"/>
                </a:solidFill>
                <a:latin typeface="Calibri"/>
                <a:ea typeface="Calibri"/>
                <a:cs typeface="Calibri"/>
                <a:sym typeface="Calibri"/>
              </a:rPr>
              <a:t>Watchman</a:t>
            </a:r>
            <a:r>
              <a:rPr lang="en-US" sz="1800">
                <a:solidFill>
                  <a:schemeClr val="dk1"/>
                </a:solidFill>
                <a:latin typeface="Calibri"/>
                <a:ea typeface="Calibri"/>
                <a:cs typeface="Calibri"/>
                <a:sym typeface="Calibri"/>
              </a:rPr>
              <a:t> reported: “Both the White and Colored schools of Clayton opened last Monday with good attendance.”</a:t>
            </a:r>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1898 Sept. 30th, the African American Republican Club of Clayton held a fund-raiser at the Saengerbund Hall.</a:t>
            </a:r>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1898 Thomas Thurston, a Black citizen of Clayton, was found dead in his bed Sunday morning (</a:t>
            </a:r>
            <a:r>
              <a:rPr lang="en-US" sz="1800" i="1">
                <a:solidFill>
                  <a:schemeClr val="dk1"/>
                </a:solidFill>
                <a:latin typeface="Calibri"/>
                <a:ea typeface="Calibri"/>
                <a:cs typeface="Calibri"/>
                <a:sym typeface="Calibri"/>
              </a:rPr>
              <a:t>St. Louis County Watchman</a:t>
            </a:r>
            <a:r>
              <a:rPr lang="en-US" sz="1800">
                <a:solidFill>
                  <a:schemeClr val="dk1"/>
                </a:solidFill>
                <a:latin typeface="Calibri"/>
                <a:ea typeface="Calibri"/>
                <a:cs typeface="Calibri"/>
                <a:sym typeface="Calibri"/>
              </a:rPr>
              <a:t>, April 8th)</a:t>
            </a:r>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1898 October 16th, George Coleman married Jannie Morris, both residents of Clayton.</a:t>
            </a:r>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Google Shape;232;p22"/>
          <p:cNvSpPr txBox="1"/>
          <p:nvPr/>
        </p:nvSpPr>
        <p:spPr>
          <a:xfrm>
            <a:off x="477078" y="318052"/>
            <a:ext cx="11310731" cy="557075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a:solidFill>
                  <a:schemeClr val="dk1"/>
                </a:solidFill>
                <a:latin typeface="Calibri"/>
                <a:ea typeface="Calibri"/>
                <a:cs typeface="Calibri"/>
                <a:sym typeface="Calibri"/>
              </a:rPr>
              <a:t>Timeline: African American Community History of Clayton (Courtesy: Donna Rogers-Beard) - Red = DRB Notes Community Focus; Blue = GW Community Focus</a:t>
            </a:r>
            <a:endParaRPr/>
          </a:p>
          <a:p>
            <a:pPr marL="457200" marR="0" lvl="0" indent="-457200" algn="l" rtl="0">
              <a:spcBef>
                <a:spcPts val="0"/>
              </a:spcBef>
              <a:spcAft>
                <a:spcPts val="0"/>
              </a:spcAft>
              <a:buClr>
                <a:schemeClr val="dk1"/>
              </a:buClr>
              <a:buSzPts val="3200"/>
              <a:buFont typeface="Arial"/>
              <a:buChar char="•"/>
            </a:pPr>
            <a:br>
              <a:rPr lang="en-US" sz="3200">
                <a:solidFill>
                  <a:schemeClr val="dk1"/>
                </a:solidFill>
                <a:latin typeface="Calibri"/>
                <a:ea typeface="Calibri"/>
                <a:cs typeface="Calibri"/>
                <a:sym typeface="Calibri"/>
              </a:rPr>
            </a:br>
            <a:r>
              <a:rPr lang="en-US" sz="1800">
                <a:solidFill>
                  <a:schemeClr val="dk1"/>
                </a:solidFill>
                <a:latin typeface="Calibri"/>
                <a:ea typeface="Calibri"/>
                <a:cs typeface="Calibri"/>
                <a:sym typeface="Calibri"/>
              </a:rPr>
              <a:t>1896 Oct. 9th, </a:t>
            </a:r>
            <a:r>
              <a:rPr lang="en-US" sz="1800" i="1">
                <a:solidFill>
                  <a:schemeClr val="dk1"/>
                </a:solidFill>
                <a:latin typeface="Calibri"/>
                <a:ea typeface="Calibri"/>
                <a:cs typeface="Calibri"/>
                <a:sym typeface="Calibri"/>
              </a:rPr>
              <a:t>Watchman</a:t>
            </a:r>
            <a:r>
              <a:rPr lang="en-US" sz="1800">
                <a:solidFill>
                  <a:schemeClr val="dk1"/>
                </a:solidFill>
                <a:latin typeface="Calibri"/>
                <a:ea typeface="Calibri"/>
                <a:cs typeface="Calibri"/>
                <a:sym typeface="Calibri"/>
              </a:rPr>
              <a:t> announced the death of Margaret Taylor, wife of the janitor of the courthouse.  The news item did not say that the Taylor’s lived in Clayton, but 1870 and 1880 census records show them in Central Township.  The article did say “the funeral was largely attended by the [Black residents] of Clayton and vicinity.”</a:t>
            </a:r>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1897 Clarence McKinley Williams was born to Giant and Mary Williams.  </a:t>
            </a:r>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1897 July  1, Richard Hudlin, African American and a Republican, named first post-master of the Clayton Post-office</a:t>
            </a:r>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1897 William Taylor’s dog bit Mr. James Hazard’s horse. The</a:t>
            </a:r>
            <a:r>
              <a:rPr lang="en-US" sz="1800" i="1">
                <a:solidFill>
                  <a:schemeClr val="dk1"/>
                </a:solidFill>
                <a:latin typeface="Calibri"/>
                <a:ea typeface="Calibri"/>
                <a:cs typeface="Calibri"/>
                <a:sym typeface="Calibri"/>
              </a:rPr>
              <a:t> Watchman</a:t>
            </a:r>
            <a:r>
              <a:rPr lang="en-US" sz="1800">
                <a:solidFill>
                  <a:schemeClr val="dk1"/>
                </a:solidFill>
                <a:latin typeface="Calibri"/>
                <a:ea typeface="Calibri"/>
                <a:cs typeface="Calibri"/>
                <a:sym typeface="Calibri"/>
              </a:rPr>
              <a:t> identified Taylor as an African American resident of Clayton.  </a:t>
            </a:r>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1897 Aug. 27th, The </a:t>
            </a:r>
            <a:r>
              <a:rPr lang="en-US" sz="1800" i="1">
                <a:solidFill>
                  <a:schemeClr val="dk1"/>
                </a:solidFill>
                <a:latin typeface="Calibri"/>
                <a:ea typeface="Calibri"/>
                <a:cs typeface="Calibri"/>
                <a:sym typeface="Calibri"/>
              </a:rPr>
              <a:t>Watchman</a:t>
            </a:r>
            <a:r>
              <a:rPr lang="en-US" sz="1800">
                <a:solidFill>
                  <a:schemeClr val="dk1"/>
                </a:solidFill>
                <a:latin typeface="Calibri"/>
                <a:ea typeface="Calibri"/>
                <a:cs typeface="Calibri"/>
                <a:sym typeface="Calibri"/>
              </a:rPr>
              <a:t> reported that Robert Morris, “a [Black] resident of Clayton,” barely made it to his home after a long walk from his job in the city before collapsing from the heat. </a:t>
            </a:r>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1897 Sept. 10th, </a:t>
            </a:r>
            <a:r>
              <a:rPr lang="en-US" sz="1800" i="1">
                <a:solidFill>
                  <a:schemeClr val="dk1"/>
                </a:solidFill>
                <a:latin typeface="Calibri"/>
                <a:ea typeface="Calibri"/>
                <a:cs typeface="Calibri"/>
                <a:sym typeface="Calibri"/>
              </a:rPr>
              <a:t>Watchman</a:t>
            </a:r>
            <a:r>
              <a:rPr lang="en-US" sz="1800">
                <a:solidFill>
                  <a:schemeClr val="dk1"/>
                </a:solidFill>
                <a:latin typeface="Calibri"/>
                <a:ea typeface="Calibri"/>
                <a:cs typeface="Calibri"/>
                <a:sym typeface="Calibri"/>
              </a:rPr>
              <a:t> reported: “Both the White and Colored schools of Clayton opened last Monday with good attendance.”</a:t>
            </a:r>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1898 Sept. 30th, the African American Republican Club of Clayton held a fund-raiser at the Saengerbund Hall.</a:t>
            </a:r>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1898 Thomas Thurston, a Black citizen of Clayton, was found dead in his bed Sunday morning (</a:t>
            </a:r>
            <a:r>
              <a:rPr lang="en-US" sz="1800" i="1">
                <a:solidFill>
                  <a:schemeClr val="dk1"/>
                </a:solidFill>
                <a:latin typeface="Calibri"/>
                <a:ea typeface="Calibri"/>
                <a:cs typeface="Calibri"/>
                <a:sym typeface="Calibri"/>
              </a:rPr>
              <a:t>St. Louis County Watchman</a:t>
            </a:r>
            <a:r>
              <a:rPr lang="en-US" sz="1800">
                <a:solidFill>
                  <a:schemeClr val="dk1"/>
                </a:solidFill>
                <a:latin typeface="Calibri"/>
                <a:ea typeface="Calibri"/>
                <a:cs typeface="Calibri"/>
                <a:sym typeface="Calibri"/>
              </a:rPr>
              <a:t>, April 8th)</a:t>
            </a:r>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1898 October 16th, George Coleman married Jannie Morris, both residents of Clayton.</a:t>
            </a:r>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Google Shape;237;p23"/>
          <p:cNvSpPr txBox="1"/>
          <p:nvPr/>
        </p:nvSpPr>
        <p:spPr>
          <a:xfrm>
            <a:off x="477078" y="318052"/>
            <a:ext cx="11310731" cy="618630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a:solidFill>
                  <a:schemeClr val="dk1"/>
                </a:solidFill>
                <a:latin typeface="Calibri"/>
                <a:ea typeface="Calibri"/>
                <a:cs typeface="Calibri"/>
                <a:sym typeface="Calibri"/>
              </a:rPr>
              <a:t>Timeline: African American Community History of Clayton (Courtesy: Donna Rogers-Beard) - Red = DRB Notes Community Focus; Blue = GW Community Focus</a:t>
            </a:r>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1899 April 28th, Richard Hudlin, postmaster, was elected secretary of a 1904 World’s Fair fund-raising committee at one of the first meetings held in Clayton to discuss the fair; the meeting was held at the courthouse.</a:t>
            </a:r>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1899 Dec. 1st, Black teachers gathered at the Coleman School to reorganize their professional association. </a:t>
            </a:r>
            <a:endParaRPr/>
          </a:p>
          <a:p>
            <a:pPr marL="0" marR="0" lvl="0" indent="0" algn="l" rtl="0">
              <a:spcBef>
                <a:spcPts val="0"/>
              </a:spcBef>
              <a:spcAft>
                <a:spcPts val="0"/>
              </a:spcAft>
              <a:buNone/>
            </a:pPr>
            <a:r>
              <a:rPr lang="en-US" sz="1800" b="1">
                <a:solidFill>
                  <a:schemeClr val="dk1"/>
                </a:solidFill>
                <a:latin typeface="Calibri"/>
                <a:ea typeface="Calibri"/>
                <a:cs typeface="Calibri"/>
                <a:sym typeface="Calibri"/>
              </a:rPr>
              <a:t>1900s</a:t>
            </a:r>
            <a:endParaRPr/>
          </a:p>
          <a:p>
            <a:pPr marL="742950" marR="0" lvl="1" indent="-285750" algn="l" rtl="0">
              <a:spcBef>
                <a:spcPts val="0"/>
              </a:spcBef>
              <a:spcAft>
                <a:spcPts val="0"/>
              </a:spcAft>
              <a:buClr>
                <a:schemeClr val="dk1"/>
              </a:buClr>
              <a:buSzPts val="1800"/>
              <a:buFont typeface="Arial"/>
              <a:buChar char="•"/>
            </a:pPr>
            <a:r>
              <a:rPr lang="en-US" sz="1800" b="0" i="0" u="none" strike="noStrike" cap="none">
                <a:solidFill>
                  <a:schemeClr val="dk1"/>
                </a:solidFill>
                <a:latin typeface="Calibri"/>
                <a:ea typeface="Calibri"/>
                <a:cs typeface="Calibri"/>
                <a:sym typeface="Calibri"/>
              </a:rPr>
              <a:t>1900 Emanuel Bechure (Belger) and wife Julia listed in 1900 census, occupation was Station Engineman, renting, live a few doors down from Frank Rauchestein (Advocate Newspaper). E. L. Belger sold his farm, near Olive Street and Woodsmill Road, to Albert Autenrieth, and moved to Clayton.</a:t>
            </a:r>
            <a:endParaRPr/>
          </a:p>
          <a:p>
            <a:pPr marL="742950" marR="0" lvl="1" indent="-285750" algn="l" rtl="0">
              <a:spcBef>
                <a:spcPts val="0"/>
              </a:spcBef>
              <a:spcAft>
                <a:spcPts val="0"/>
              </a:spcAft>
              <a:buClr>
                <a:schemeClr val="dk1"/>
              </a:buClr>
              <a:buSzPts val="1800"/>
              <a:buFont typeface="Arial"/>
              <a:buChar char="•"/>
            </a:pPr>
            <a:r>
              <a:rPr lang="en-US" sz="1800" b="0" i="0" u="none" strike="noStrike" cap="none">
                <a:solidFill>
                  <a:schemeClr val="dk1"/>
                </a:solidFill>
                <a:latin typeface="Calibri"/>
                <a:ea typeface="Calibri"/>
                <a:cs typeface="Calibri"/>
                <a:sym typeface="Calibri"/>
              </a:rPr>
              <a:t>1900 Census lists several African Americans living in Clayton, including: </a:t>
            </a:r>
            <a:endParaRPr/>
          </a:p>
          <a:p>
            <a:pPr marL="1200150" marR="0" lvl="2" indent="-285750" algn="l" rtl="0">
              <a:spcBef>
                <a:spcPts val="0"/>
              </a:spcBef>
              <a:spcAft>
                <a:spcPts val="0"/>
              </a:spcAft>
              <a:buClr>
                <a:schemeClr val="dk1"/>
              </a:buClr>
              <a:buSzPts val="1800"/>
              <a:buFont typeface="Arial"/>
              <a:buChar char="•"/>
            </a:pPr>
            <a:r>
              <a:rPr lang="en-US" sz="1800" b="0" i="0" u="none" strike="noStrike" cap="none">
                <a:solidFill>
                  <a:schemeClr val="dk1"/>
                </a:solidFill>
                <a:latin typeface="Calibri"/>
                <a:ea typeface="Calibri"/>
                <a:cs typeface="Calibri"/>
                <a:sym typeface="Calibri"/>
              </a:rPr>
              <a:t>John Clayburn and wife Mollie as renters in Central, St. Louis, Missouri.  By 1910, they are listed as homeowners at 432  Bonhomme.  </a:t>
            </a:r>
            <a:endParaRPr/>
          </a:p>
          <a:p>
            <a:pPr marL="1200150" marR="0" lvl="2" indent="-285750" algn="l" rtl="0">
              <a:spcBef>
                <a:spcPts val="0"/>
              </a:spcBef>
              <a:spcAft>
                <a:spcPts val="0"/>
              </a:spcAft>
              <a:buClr>
                <a:schemeClr val="dk1"/>
              </a:buClr>
              <a:buSzPts val="1800"/>
              <a:buFont typeface="Arial"/>
              <a:buChar char="•"/>
            </a:pPr>
            <a:r>
              <a:rPr lang="en-US" sz="1800" b="0" i="0" u="none" strike="noStrike" cap="none">
                <a:solidFill>
                  <a:schemeClr val="dk1"/>
                </a:solidFill>
                <a:latin typeface="Calibri"/>
                <a:ea typeface="Calibri"/>
                <a:cs typeface="Calibri"/>
                <a:sym typeface="Calibri"/>
              </a:rPr>
              <a:t>George Coleman and wife Jennie own their home on Coleman Avenue mortgage free.</a:t>
            </a:r>
            <a:endParaRPr/>
          </a:p>
          <a:p>
            <a:pPr marL="1200150" marR="0" lvl="2" indent="-285750" algn="l" rtl="0">
              <a:spcBef>
                <a:spcPts val="0"/>
              </a:spcBef>
              <a:spcAft>
                <a:spcPts val="0"/>
              </a:spcAft>
              <a:buClr>
                <a:schemeClr val="dk1"/>
              </a:buClr>
              <a:buSzPts val="1800"/>
              <a:buFont typeface="Arial"/>
              <a:buChar char="•"/>
            </a:pPr>
            <a:r>
              <a:rPr lang="en-US" sz="1800" b="0" i="0" u="none" strike="noStrike" cap="none">
                <a:solidFill>
                  <a:schemeClr val="dk1"/>
                </a:solidFill>
                <a:latin typeface="Calibri"/>
                <a:ea typeface="Calibri"/>
                <a:cs typeface="Calibri"/>
                <a:sym typeface="Calibri"/>
              </a:rPr>
              <a:t>Mchugh(Mahalia) Bailey homeowner</a:t>
            </a:r>
            <a:endParaRPr/>
          </a:p>
          <a:p>
            <a:pPr marL="1200150" marR="0" lvl="2" indent="-285750" algn="l" rtl="0">
              <a:spcBef>
                <a:spcPts val="0"/>
              </a:spcBef>
              <a:spcAft>
                <a:spcPts val="0"/>
              </a:spcAft>
              <a:buClr>
                <a:schemeClr val="dk1"/>
              </a:buClr>
              <a:buSzPts val="1800"/>
              <a:buFont typeface="Arial"/>
              <a:buChar char="•"/>
            </a:pPr>
            <a:r>
              <a:rPr lang="en-US" sz="1800" b="0" i="0" u="none" strike="noStrike" cap="none">
                <a:solidFill>
                  <a:schemeClr val="dk1"/>
                </a:solidFill>
                <a:latin typeface="Calibri"/>
                <a:ea typeface="Calibri"/>
                <a:cs typeface="Calibri"/>
                <a:sym typeface="Calibri"/>
              </a:rPr>
              <a:t>Louis and Hattie Ellis listed as residents of Central.  They own their home.  October 12, 1900, their daughter Virginia Ellis died of consumption.  The </a:t>
            </a:r>
            <a:r>
              <a:rPr lang="en-US" sz="1800" b="0" i="1" u="none" strike="noStrike" cap="none">
                <a:solidFill>
                  <a:schemeClr val="dk1"/>
                </a:solidFill>
                <a:latin typeface="Calibri"/>
                <a:ea typeface="Calibri"/>
                <a:cs typeface="Calibri"/>
                <a:sym typeface="Calibri"/>
              </a:rPr>
              <a:t>St. Louis Watchman</a:t>
            </a:r>
            <a:r>
              <a:rPr lang="en-US" sz="1800" b="0" i="0" u="none" strike="noStrike" cap="none">
                <a:solidFill>
                  <a:schemeClr val="dk1"/>
                </a:solidFill>
                <a:latin typeface="Calibri"/>
                <a:ea typeface="Calibri"/>
                <a:cs typeface="Calibri"/>
                <a:sym typeface="Calibri"/>
              </a:rPr>
              <a:t> stated she was the daughter of Louis Ellis, a respected Black resident of Clayton.</a:t>
            </a:r>
            <a:endParaRPr/>
          </a:p>
          <a:p>
            <a:pPr marL="1200150" marR="0" lvl="2" indent="-285750" algn="l" rtl="0">
              <a:spcBef>
                <a:spcPts val="0"/>
              </a:spcBef>
              <a:spcAft>
                <a:spcPts val="0"/>
              </a:spcAft>
              <a:buClr>
                <a:schemeClr val="dk1"/>
              </a:buClr>
              <a:buSzPts val="1800"/>
              <a:buFont typeface="Arial"/>
              <a:buChar char="•"/>
            </a:pPr>
            <a:r>
              <a:rPr lang="en-US" sz="1800" b="0" i="0" u="none" strike="noStrike" cap="none">
                <a:solidFill>
                  <a:schemeClr val="dk1"/>
                </a:solidFill>
                <a:latin typeface="Calibri"/>
                <a:ea typeface="Calibri"/>
                <a:cs typeface="Calibri"/>
                <a:sym typeface="Calibri"/>
              </a:rPr>
              <a:t>George and Janice Coleman own their home. </a:t>
            </a:r>
            <a:endParaRPr/>
          </a:p>
          <a:p>
            <a:pPr marL="1200150" marR="0" lvl="2" indent="-285750" algn="l" rtl="0">
              <a:spcBef>
                <a:spcPts val="0"/>
              </a:spcBef>
              <a:spcAft>
                <a:spcPts val="0"/>
              </a:spcAft>
              <a:buClr>
                <a:schemeClr val="dk1"/>
              </a:buClr>
              <a:buSzPts val="1800"/>
              <a:buFont typeface="Arial"/>
              <a:buChar char="•"/>
            </a:pPr>
            <a:r>
              <a:rPr lang="en-US" sz="1800" b="0" i="0" u="none" strike="noStrike" cap="none">
                <a:solidFill>
                  <a:schemeClr val="dk1"/>
                </a:solidFill>
                <a:latin typeface="Calibri"/>
                <a:ea typeface="Calibri"/>
                <a:cs typeface="Calibri"/>
                <a:sym typeface="Calibri"/>
              </a:rPr>
              <a:t>Robert Tayler and his wife Alice own their home</a:t>
            </a:r>
            <a:endParaRPr/>
          </a:p>
          <a:p>
            <a:pPr marL="1200150" marR="0" lvl="2" indent="-285750" algn="l" rtl="0">
              <a:spcBef>
                <a:spcPts val="0"/>
              </a:spcBef>
              <a:spcAft>
                <a:spcPts val="0"/>
              </a:spcAft>
              <a:buClr>
                <a:schemeClr val="dk1"/>
              </a:buClr>
              <a:buSzPts val="1800"/>
              <a:buFont typeface="Arial"/>
              <a:buChar char="•"/>
            </a:pPr>
            <a:r>
              <a:rPr lang="en-US" sz="1800" b="0" i="0" u="none" strike="noStrike" cap="none">
                <a:solidFill>
                  <a:schemeClr val="dk1"/>
                </a:solidFill>
                <a:latin typeface="Calibri"/>
                <a:ea typeface="Calibri"/>
                <a:cs typeface="Calibri"/>
                <a:sym typeface="Calibri"/>
              </a:rPr>
              <a:t>Ru and Hannah Saler own their home</a:t>
            </a:r>
            <a:endParaRPr/>
          </a:p>
          <a:p>
            <a:pPr marL="1200150" marR="0" lvl="2" indent="-285750" algn="l" rtl="0">
              <a:spcBef>
                <a:spcPts val="0"/>
              </a:spcBef>
              <a:spcAft>
                <a:spcPts val="0"/>
              </a:spcAft>
              <a:buClr>
                <a:schemeClr val="dk1"/>
              </a:buClr>
              <a:buSzPts val="1800"/>
              <a:buFont typeface="Arial"/>
              <a:buChar char="•"/>
            </a:pPr>
            <a:r>
              <a:rPr lang="en-US" sz="1800" b="0" i="0" u="none" strike="noStrike" cap="none">
                <a:solidFill>
                  <a:schemeClr val="dk1"/>
                </a:solidFill>
                <a:latin typeface="Calibri"/>
                <a:ea typeface="Calibri"/>
                <a:cs typeface="Calibri"/>
                <a:sym typeface="Calibri"/>
              </a:rPr>
              <a:t>John and Liddia Bouyer rent a home</a:t>
            </a:r>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Google Shape;242;p24"/>
          <p:cNvSpPr txBox="1"/>
          <p:nvPr/>
        </p:nvSpPr>
        <p:spPr>
          <a:xfrm>
            <a:off x="477078" y="318052"/>
            <a:ext cx="11310731" cy="618630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a:solidFill>
                  <a:schemeClr val="dk1"/>
                </a:solidFill>
                <a:latin typeface="Calibri"/>
                <a:ea typeface="Calibri"/>
                <a:cs typeface="Calibri"/>
                <a:sym typeface="Calibri"/>
              </a:rPr>
              <a:t>Timeline: African American Community History of Clayton (Courtesy: Donna Rogers-Beard) - Red = DRB Notes Community Focus; Blue = GW Community Focus</a:t>
            </a:r>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1900 Feb. 16th, the Post office Inspector audited the Clayton  office and found a shortage of $600.00.  Postmaster Hudlin was arrested.</a:t>
            </a:r>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1900 Mar. 22nd, Richard Hudlin, the former postmaster and his family move to St. Louis.</a:t>
            </a:r>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1900 May 7th, Richard Hudlin found guilty of embezzlement of postal funds and sentenced to two years in the federal penitentiary.  </a:t>
            </a:r>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1900 The Neighborhood Improvement Association of Clayton held a meeting at the courthouse and agreed to build a sidewalk along Forsyth boulevard to the Hanley Road, and down that road to Bonhomme Avenue and the African American school.</a:t>
            </a:r>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1900 June 22nd, Ms. Stella Jackson was named head at the school for African American children.</a:t>
            </a:r>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1900 August 15th, Post-Dispatch highlighted Jerry Curtis, a Clayton resident and janitor at the Clayton Courthouse, as the eloper’s guide. The page 3 article included a picture of Jerry Curtis.</a:t>
            </a:r>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1900 Oct. 12th, The </a:t>
            </a:r>
            <a:r>
              <a:rPr lang="en-US" sz="1800" i="1">
                <a:solidFill>
                  <a:schemeClr val="dk1"/>
                </a:solidFill>
                <a:latin typeface="Calibri"/>
                <a:ea typeface="Calibri"/>
                <a:cs typeface="Calibri"/>
                <a:sym typeface="Calibri"/>
              </a:rPr>
              <a:t>Watchman</a:t>
            </a:r>
            <a:r>
              <a:rPr lang="en-US" sz="1800">
                <a:solidFill>
                  <a:schemeClr val="dk1"/>
                </a:solidFill>
                <a:latin typeface="Calibri"/>
                <a:ea typeface="Calibri"/>
                <a:cs typeface="Calibri"/>
                <a:sym typeface="Calibri"/>
              </a:rPr>
              <a:t> reported Black residents of Clayton had held a barbecue and fish fry which was well-attended by Blacks and Whites.</a:t>
            </a:r>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1901 April 17, 1901, Mahalia Bailey died in Clayton.  She owned her property. 1900 census listed her occupation as a landlord</a:t>
            </a:r>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1903 Jan. 14th, Emanuel Belger, fireman of the Courthouse in Clayton, resigned to accept a position as copyist in Recorder Wetzer’s office. William Bailey was appointed fireman by the County Court.</a:t>
            </a:r>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1903 Fannie Joshua born 212(122) Hanley.</a:t>
            </a:r>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Google Shape;247;p25"/>
          <p:cNvSpPr txBox="1"/>
          <p:nvPr/>
        </p:nvSpPr>
        <p:spPr>
          <a:xfrm>
            <a:off x="477078" y="318052"/>
            <a:ext cx="11310731" cy="5078313"/>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a:solidFill>
                  <a:schemeClr val="dk1"/>
                </a:solidFill>
                <a:latin typeface="Calibri"/>
                <a:ea typeface="Calibri"/>
                <a:cs typeface="Calibri"/>
                <a:sym typeface="Calibri"/>
              </a:rPr>
              <a:t>Timeline: African American Community History of Clayton (Courtesy: Donna Rogers-Beard) - Red = DRB Notes Community Focus; Blue = GW Community Focus</a:t>
            </a:r>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1903 </a:t>
            </a:r>
            <a:r>
              <a:rPr lang="en-US" sz="1800" i="1">
                <a:solidFill>
                  <a:schemeClr val="dk1"/>
                </a:solidFill>
                <a:latin typeface="Calibri"/>
                <a:ea typeface="Calibri"/>
                <a:cs typeface="Calibri"/>
                <a:sym typeface="Calibri"/>
              </a:rPr>
              <a:t>The St. Louis Republic</a:t>
            </a:r>
            <a:r>
              <a:rPr lang="en-US" sz="1800">
                <a:solidFill>
                  <a:schemeClr val="dk1"/>
                </a:solidFill>
                <a:latin typeface="Calibri"/>
                <a:ea typeface="Calibri"/>
                <a:cs typeface="Calibri"/>
                <a:sym typeface="Calibri"/>
              </a:rPr>
              <a:t> reported that the rented residence of Emanuel Belger, an African American copyist in the Recorder’s office in Clayton, was burned to the ground in Clayton. Belger and his family barely escaped.  </a:t>
            </a:r>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1904 Vivian, a baby boy, was born to Clayton residents, May and Giant Williams. He was delivered by Dr. Eggers. </a:t>
            </a:r>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1905 Reverend Rhodes became minister of First Baptist Church of Clayton.  There were 67 members.</a:t>
            </a:r>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1905 June 2nd,  Mrs. Alice Taylor, wife of Robert Taylor, died at her home in Clayton.  They are listed as residents of Central District in the 1900 census.</a:t>
            </a:r>
            <a:br>
              <a:rPr lang="en-US" sz="1800">
                <a:solidFill>
                  <a:schemeClr val="dk1"/>
                </a:solidFill>
                <a:latin typeface="Calibri"/>
                <a:ea typeface="Calibri"/>
                <a:cs typeface="Calibri"/>
                <a:sym typeface="Calibri"/>
              </a:rPr>
            </a:br>
            <a:br>
              <a:rPr lang="en-US" sz="1800">
                <a:solidFill>
                  <a:schemeClr val="dk1"/>
                </a:solidFill>
                <a:latin typeface="Calibri"/>
                <a:ea typeface="Calibri"/>
                <a:cs typeface="Calibri"/>
                <a:sym typeface="Calibri"/>
              </a:rPr>
            </a:br>
            <a:endParaRPr sz="1800">
              <a:solidFill>
                <a:schemeClr val="dk1"/>
              </a:solidFill>
              <a:latin typeface="Calibri"/>
              <a:ea typeface="Calibri"/>
              <a:cs typeface="Calibri"/>
              <a:sym typeface="Calibri"/>
            </a:endParaRPr>
          </a:p>
          <a:p>
            <a:pPr marL="0" marR="0" lvl="0" indent="0" algn="l" rtl="0">
              <a:spcBef>
                <a:spcPts val="0"/>
              </a:spcBef>
              <a:spcAft>
                <a:spcPts val="0"/>
              </a:spcAft>
              <a:buNone/>
            </a:pPr>
            <a:r>
              <a:rPr lang="en-US" sz="1800" b="1">
                <a:solidFill>
                  <a:schemeClr val="dk1"/>
                </a:solidFill>
                <a:latin typeface="Calibri"/>
                <a:ea typeface="Calibri"/>
                <a:cs typeface="Calibri"/>
                <a:sym typeface="Calibri"/>
              </a:rPr>
              <a:t>1910s</a:t>
            </a:r>
            <a:endParaRPr/>
          </a:p>
          <a:p>
            <a:pPr marL="742950" marR="0" lvl="1" indent="-285750" algn="l" rtl="0">
              <a:spcBef>
                <a:spcPts val="0"/>
              </a:spcBef>
              <a:spcAft>
                <a:spcPts val="0"/>
              </a:spcAft>
              <a:buClr>
                <a:schemeClr val="dk1"/>
              </a:buClr>
              <a:buSzPts val="1800"/>
              <a:buFont typeface="Arial"/>
              <a:buChar char="•"/>
            </a:pPr>
            <a:r>
              <a:rPr lang="en-US" sz="1800" b="0" i="0" u="none" strike="noStrike" cap="none">
                <a:solidFill>
                  <a:schemeClr val="dk1"/>
                </a:solidFill>
                <a:latin typeface="Calibri"/>
                <a:ea typeface="Calibri"/>
                <a:cs typeface="Calibri"/>
                <a:sym typeface="Calibri"/>
              </a:rPr>
              <a:t>1910 Enrollment at the African American school on Coleman was 40</a:t>
            </a:r>
            <a:endParaRPr/>
          </a:p>
          <a:p>
            <a:pPr marL="742950" marR="0" lvl="1" indent="-285750" algn="l" rtl="0">
              <a:spcBef>
                <a:spcPts val="0"/>
              </a:spcBef>
              <a:spcAft>
                <a:spcPts val="0"/>
              </a:spcAft>
              <a:buClr>
                <a:schemeClr val="dk1"/>
              </a:buClr>
              <a:buSzPts val="1800"/>
              <a:buFont typeface="Arial"/>
              <a:buChar char="•"/>
            </a:pPr>
            <a:r>
              <a:rPr lang="en-US" sz="1800" b="0" i="0" u="none" strike="noStrike" cap="none">
                <a:solidFill>
                  <a:schemeClr val="dk1"/>
                </a:solidFill>
                <a:latin typeface="Calibri"/>
                <a:ea typeface="Calibri"/>
                <a:cs typeface="Calibri"/>
                <a:sym typeface="Calibri"/>
              </a:rPr>
              <a:t>1910 Jerry Curtis, nightwatchman/janitor at the courthouse, lived at 209 Hanley Road.  </a:t>
            </a:r>
            <a:endParaRPr/>
          </a:p>
          <a:p>
            <a:pPr marL="742950" marR="0" lvl="1" indent="-285750" algn="l" rtl="0">
              <a:spcBef>
                <a:spcPts val="0"/>
              </a:spcBef>
              <a:spcAft>
                <a:spcPts val="0"/>
              </a:spcAft>
              <a:buClr>
                <a:schemeClr val="dk1"/>
              </a:buClr>
              <a:buSzPts val="1800"/>
              <a:buFont typeface="Arial"/>
              <a:buChar char="•"/>
            </a:pPr>
            <a:r>
              <a:rPr lang="en-US" sz="1800" b="0" i="0" u="none" strike="noStrike" cap="none">
                <a:solidFill>
                  <a:schemeClr val="dk1"/>
                </a:solidFill>
                <a:latin typeface="Calibri"/>
                <a:ea typeface="Calibri"/>
                <a:cs typeface="Calibri"/>
                <a:sym typeface="Calibri"/>
              </a:rPr>
              <a:t>1910 Census. Population of Clayton is approximately 2000.  There are an estimated 50 Black families, including:</a:t>
            </a:r>
            <a:endParaRPr/>
          </a:p>
          <a:p>
            <a:pPr marL="1200150" marR="0" lvl="2" indent="-285750" algn="l" rtl="0">
              <a:spcBef>
                <a:spcPts val="0"/>
              </a:spcBef>
              <a:spcAft>
                <a:spcPts val="0"/>
              </a:spcAft>
              <a:buClr>
                <a:schemeClr val="dk1"/>
              </a:buClr>
              <a:buSzPts val="1800"/>
              <a:buFont typeface="Arial"/>
              <a:buChar char="•"/>
            </a:pPr>
            <a:r>
              <a:rPr lang="en-US" sz="1800" b="0" i="0" u="none" strike="noStrike" cap="none">
                <a:solidFill>
                  <a:schemeClr val="dk1"/>
                </a:solidFill>
                <a:latin typeface="Calibri"/>
                <a:ea typeface="Calibri"/>
                <a:cs typeface="Calibri"/>
                <a:sym typeface="Calibri"/>
              </a:rPr>
              <a:t>Scott and Anna Howard owned/mortgage home at 441 Bonhomme( 1930 census 7711 Bonhomme)</a:t>
            </a:r>
            <a:endParaRPr/>
          </a:p>
          <a:p>
            <a:pPr marL="1200150" marR="0" lvl="2" indent="-285750" algn="l" rtl="0">
              <a:spcBef>
                <a:spcPts val="0"/>
              </a:spcBef>
              <a:spcAft>
                <a:spcPts val="0"/>
              </a:spcAft>
              <a:buClr>
                <a:schemeClr val="dk1"/>
              </a:buClr>
              <a:buSzPts val="1800"/>
              <a:buFont typeface="Arial"/>
              <a:buChar char="•"/>
            </a:pPr>
            <a:r>
              <a:rPr lang="en-US" sz="1800" b="0" i="0" u="none" strike="noStrike" cap="none">
                <a:solidFill>
                  <a:schemeClr val="dk1"/>
                </a:solidFill>
                <a:latin typeface="Calibri"/>
                <a:ea typeface="Calibri"/>
                <a:cs typeface="Calibri"/>
                <a:sym typeface="Calibri"/>
              </a:rPr>
              <a:t>Hattie Ellis listed as a resident on Handley Road.  She owns her home.  </a:t>
            </a:r>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Google Shape;252;p26"/>
          <p:cNvSpPr txBox="1"/>
          <p:nvPr/>
        </p:nvSpPr>
        <p:spPr>
          <a:xfrm>
            <a:off x="258418" y="178904"/>
            <a:ext cx="11310731" cy="618630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a:solidFill>
                  <a:schemeClr val="dk1"/>
                </a:solidFill>
                <a:latin typeface="Calibri"/>
                <a:ea typeface="Calibri"/>
                <a:cs typeface="Calibri"/>
                <a:sym typeface="Calibri"/>
              </a:rPr>
              <a:t>Timeline: African American Community History of Clayton (Courtesy: Donna Rogers-Beard) - Red = DRB Notes Community Focus; Blue = GW Community Focus</a:t>
            </a:r>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1911 May 5th, the Clayton School Board reappointed Miss Emma Parker to head the African American school.  Her salary was $55.00, ten dollars less than the lowest paid white teacher in the district.  In addition, at the African American school, two part-time teachers were hired at $30.00 each.</a:t>
            </a:r>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1911 Enrollment at the African American school increased to 55.</a:t>
            </a:r>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1912 Ezzin Odell, wife of Robert Odell died at their residence at 429  Bonhomme.  He was janitor at the County Bank.  He was listed  in the 1920 census.  In 1924 he served on a jury.</a:t>
            </a:r>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1912 The Clayton School Board reported that 484 students were enrolled, 445 were white and 35 African American.  </a:t>
            </a:r>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1913 Clayton incorporated.  City Collector Henry Stecker completed a census of the city of Clayton.  He stated there were 1,948 residents, 137 are Black (7%)</a:t>
            </a:r>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1913 July 25, resident Bill Bailey’s amateur “Chocolate Babies” baseball team defeated the “Kirkwood Crows.” The game was played in Clayton.  </a:t>
            </a:r>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a:p>
            <a:pPr marL="285750" marR="0" lvl="0" indent="-285750" algn="l" rtl="0">
              <a:spcBef>
                <a:spcPts val="0"/>
              </a:spcBef>
              <a:spcAft>
                <a:spcPts val="0"/>
              </a:spcAft>
              <a:buClr>
                <a:schemeClr val="dk1"/>
              </a:buClr>
              <a:buSzPts val="1800"/>
              <a:buFont typeface="Arial"/>
              <a:buChar char="•"/>
            </a:pPr>
            <a:r>
              <a:rPr lang="en-US" sz="1800" b="1">
                <a:solidFill>
                  <a:schemeClr val="dk1"/>
                </a:solidFill>
                <a:latin typeface="Calibri"/>
                <a:ea typeface="Calibri"/>
                <a:cs typeface="Calibri"/>
                <a:sym typeface="Calibri"/>
              </a:rPr>
              <a:t>1920s</a:t>
            </a:r>
            <a:endParaRPr/>
          </a:p>
          <a:p>
            <a:pPr marL="742950" marR="0" lvl="1" indent="-285750" algn="l" rtl="0">
              <a:spcBef>
                <a:spcPts val="0"/>
              </a:spcBef>
              <a:spcAft>
                <a:spcPts val="0"/>
              </a:spcAft>
              <a:buClr>
                <a:schemeClr val="dk1"/>
              </a:buClr>
              <a:buSzPts val="1800"/>
              <a:buFont typeface="Arial"/>
              <a:buChar char="•"/>
            </a:pPr>
            <a:r>
              <a:rPr lang="en-US" sz="1800" b="0" i="0" u="none" strike="noStrike" cap="none">
                <a:solidFill>
                  <a:schemeClr val="dk1"/>
                </a:solidFill>
                <a:latin typeface="Calibri"/>
                <a:ea typeface="Calibri"/>
                <a:cs typeface="Calibri"/>
                <a:sym typeface="Calibri"/>
              </a:rPr>
              <a:t>1920 Jerry Curtis, owns home free and clear at 209 Carondelet with his wife, Mary. Sarah Ellis owns her home at 120 South Hanley Road</a:t>
            </a:r>
            <a:endParaRPr/>
          </a:p>
          <a:p>
            <a:pPr marL="742950" marR="0" lvl="1" indent="-285750" algn="l" rtl="0">
              <a:spcBef>
                <a:spcPts val="0"/>
              </a:spcBef>
              <a:spcAft>
                <a:spcPts val="0"/>
              </a:spcAft>
              <a:buClr>
                <a:schemeClr val="dk1"/>
              </a:buClr>
              <a:buSzPts val="1800"/>
              <a:buFont typeface="Arial"/>
              <a:buChar char="•"/>
            </a:pPr>
            <a:r>
              <a:rPr lang="en-US" sz="1800" b="0" i="0" u="none" strike="noStrike" cap="none">
                <a:solidFill>
                  <a:schemeClr val="dk1"/>
                </a:solidFill>
                <a:latin typeface="Calibri"/>
                <a:ea typeface="Calibri"/>
                <a:cs typeface="Calibri"/>
                <a:sym typeface="Calibri"/>
              </a:rPr>
              <a:t>1922 Feb 3rd, the First Baptist Church began repurposing the old frame church into a new parsonage equipped with electric lights and a bathroom.  March 31st, Rev and Mrs. Rhodes were in their new home.</a:t>
            </a:r>
            <a:endParaRPr/>
          </a:p>
          <a:p>
            <a:pPr marL="742950" marR="0" lvl="1" indent="-285750" algn="l" rtl="0">
              <a:spcBef>
                <a:spcPts val="0"/>
              </a:spcBef>
              <a:spcAft>
                <a:spcPts val="0"/>
              </a:spcAft>
              <a:buClr>
                <a:schemeClr val="dk1"/>
              </a:buClr>
              <a:buSzPts val="1800"/>
              <a:buFont typeface="Arial"/>
              <a:buChar char="•"/>
            </a:pPr>
            <a:r>
              <a:rPr lang="en-US" sz="1800" b="0" i="0" u="none" strike="noStrike" cap="none">
                <a:solidFill>
                  <a:schemeClr val="dk1"/>
                </a:solidFill>
                <a:latin typeface="Calibri"/>
                <a:ea typeface="Calibri"/>
                <a:cs typeface="Calibri"/>
                <a:sym typeface="Calibri"/>
              </a:rPr>
              <a:t>1923 Attucks School built at Hanley and Bonhomme</a:t>
            </a:r>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sp>
        <p:nvSpPr>
          <p:cNvPr id="257" name="Google Shape;257;p27"/>
          <p:cNvSpPr txBox="1"/>
          <p:nvPr/>
        </p:nvSpPr>
        <p:spPr>
          <a:xfrm>
            <a:off x="477078" y="318052"/>
            <a:ext cx="11310731" cy="590931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a:solidFill>
                  <a:schemeClr val="dk1"/>
                </a:solidFill>
                <a:latin typeface="Calibri"/>
                <a:ea typeface="Calibri"/>
                <a:cs typeface="Calibri"/>
                <a:sym typeface="Calibri"/>
              </a:rPr>
              <a:t>Timeline: African American Community History of Clayton (Courtesy: Donna Rogers-Beard) - Red = DRB Notes Community Focus; Blue = GW Community Focus</a:t>
            </a:r>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a:p>
            <a:pPr marL="742950" marR="0" lvl="1" indent="-285750" algn="l" rtl="0">
              <a:spcBef>
                <a:spcPts val="0"/>
              </a:spcBef>
              <a:spcAft>
                <a:spcPts val="0"/>
              </a:spcAft>
              <a:buClr>
                <a:schemeClr val="dk1"/>
              </a:buClr>
              <a:buSzPts val="1800"/>
              <a:buFont typeface="Arial"/>
              <a:buChar char="•"/>
            </a:pPr>
            <a:r>
              <a:rPr lang="en-US" sz="1800" b="0" i="0" u="none" strike="noStrike" cap="none">
                <a:solidFill>
                  <a:schemeClr val="dk1"/>
                </a:solidFill>
                <a:latin typeface="Calibri"/>
                <a:ea typeface="Calibri"/>
                <a:cs typeface="Calibri"/>
                <a:sym typeface="Calibri"/>
              </a:rPr>
              <a:t>1923 November 13th, </a:t>
            </a:r>
            <a:r>
              <a:rPr lang="en-US" sz="1800" b="0" i="1" u="none" strike="noStrike" cap="none">
                <a:solidFill>
                  <a:schemeClr val="dk1"/>
                </a:solidFill>
                <a:latin typeface="Calibri"/>
                <a:ea typeface="Calibri"/>
                <a:cs typeface="Calibri"/>
                <a:sym typeface="Calibri"/>
              </a:rPr>
              <a:t>Watchman Advocate</a:t>
            </a:r>
            <a:r>
              <a:rPr lang="en-US" sz="1800" b="0" i="0" u="none" strike="noStrike" cap="none">
                <a:solidFill>
                  <a:schemeClr val="dk1"/>
                </a:solidFill>
                <a:latin typeface="Calibri"/>
                <a:ea typeface="Calibri"/>
                <a:cs typeface="Calibri"/>
                <a:sym typeface="Calibri"/>
              </a:rPr>
              <a:t> reported that Rev. J. H. Clayburn died at his home, 7718 Bonhomme.</a:t>
            </a:r>
            <a:endParaRPr/>
          </a:p>
          <a:p>
            <a:pPr marL="742950" marR="0" lvl="1" indent="-285750" algn="l" rtl="0">
              <a:spcBef>
                <a:spcPts val="0"/>
              </a:spcBef>
              <a:spcAft>
                <a:spcPts val="0"/>
              </a:spcAft>
              <a:buClr>
                <a:schemeClr val="dk1"/>
              </a:buClr>
              <a:buSzPts val="1800"/>
              <a:buFont typeface="Arial"/>
              <a:buChar char="•"/>
            </a:pPr>
            <a:r>
              <a:rPr lang="en-US" sz="1800" b="0" i="0" u="none" strike="noStrike" cap="none">
                <a:solidFill>
                  <a:schemeClr val="dk1"/>
                </a:solidFill>
                <a:latin typeface="Calibri"/>
                <a:ea typeface="Calibri"/>
                <a:cs typeface="Calibri"/>
                <a:sym typeface="Calibri"/>
              </a:rPr>
              <a:t>1924 May 14th, Robert Odell served on a jury.</a:t>
            </a:r>
            <a:endParaRPr/>
          </a:p>
          <a:p>
            <a:pPr marL="742950" marR="0" lvl="1" indent="-285750" algn="l" rtl="0">
              <a:spcBef>
                <a:spcPts val="0"/>
              </a:spcBef>
              <a:spcAft>
                <a:spcPts val="0"/>
              </a:spcAft>
              <a:buClr>
                <a:schemeClr val="dk1"/>
              </a:buClr>
              <a:buSzPts val="1800"/>
              <a:buFont typeface="Arial"/>
              <a:buChar char="•"/>
            </a:pPr>
            <a:r>
              <a:rPr lang="en-US" sz="1800" b="0" i="0" u="none" strike="noStrike" cap="none">
                <a:solidFill>
                  <a:schemeClr val="dk1"/>
                </a:solidFill>
                <a:latin typeface="Calibri"/>
                <a:ea typeface="Calibri"/>
                <a:cs typeface="Calibri"/>
                <a:sym typeface="Calibri"/>
              </a:rPr>
              <a:t>1927 Giant Buchanan Williams, Sr. died.  He owned home at 7713 Bonhomme.  </a:t>
            </a:r>
            <a:endParaRPr/>
          </a:p>
          <a:p>
            <a:pPr marL="457200" marR="0" lvl="1" indent="0" algn="l" rtl="0">
              <a:spcBef>
                <a:spcPts val="0"/>
              </a:spcBef>
              <a:spcAft>
                <a:spcPts val="0"/>
              </a:spcAft>
              <a:buNone/>
            </a:pPr>
            <a:endParaRPr sz="1800" b="0" i="0" u="none" strike="noStrike" cap="none">
              <a:solidFill>
                <a:schemeClr val="dk1"/>
              </a:solidFill>
              <a:latin typeface="Calibri"/>
              <a:ea typeface="Calibri"/>
              <a:cs typeface="Calibri"/>
              <a:sym typeface="Calibri"/>
            </a:endParaRPr>
          </a:p>
          <a:p>
            <a:pPr marL="0" marR="0" lvl="0" indent="0" algn="l" rtl="0">
              <a:spcBef>
                <a:spcPts val="0"/>
              </a:spcBef>
              <a:spcAft>
                <a:spcPts val="0"/>
              </a:spcAft>
              <a:buNone/>
            </a:pPr>
            <a:r>
              <a:rPr lang="en-US" sz="1800" b="1">
                <a:solidFill>
                  <a:schemeClr val="dk1"/>
                </a:solidFill>
                <a:latin typeface="Calibri"/>
                <a:ea typeface="Calibri"/>
                <a:cs typeface="Calibri"/>
                <a:sym typeface="Calibri"/>
              </a:rPr>
              <a:t>1930s</a:t>
            </a:r>
            <a:endParaRPr/>
          </a:p>
          <a:p>
            <a:pPr marL="742950" marR="0" lvl="1" indent="-285750" algn="l" rtl="0">
              <a:spcBef>
                <a:spcPts val="0"/>
              </a:spcBef>
              <a:spcAft>
                <a:spcPts val="0"/>
              </a:spcAft>
              <a:buClr>
                <a:schemeClr val="dk1"/>
              </a:buClr>
              <a:buSzPts val="1800"/>
              <a:buFont typeface="Arial"/>
              <a:buChar char="•"/>
            </a:pPr>
            <a:r>
              <a:rPr lang="en-US" sz="1800" b="0" i="0" u="none" strike="noStrike" cap="none">
                <a:solidFill>
                  <a:schemeClr val="dk1"/>
                </a:solidFill>
                <a:latin typeface="Calibri"/>
                <a:ea typeface="Calibri"/>
                <a:cs typeface="Calibri"/>
                <a:sym typeface="Calibri"/>
              </a:rPr>
              <a:t>1930 Missouri Association of Teachers publication states the total population of Clayton is 9,613; Black population is 342 (3.5%).  </a:t>
            </a:r>
            <a:endParaRPr/>
          </a:p>
          <a:p>
            <a:pPr marL="742950" marR="0" lvl="1" indent="-285750" algn="l" rtl="0">
              <a:spcBef>
                <a:spcPts val="0"/>
              </a:spcBef>
              <a:spcAft>
                <a:spcPts val="0"/>
              </a:spcAft>
              <a:buClr>
                <a:schemeClr val="dk1"/>
              </a:buClr>
              <a:buSzPts val="1800"/>
              <a:buFont typeface="Arial"/>
              <a:buChar char="•"/>
            </a:pPr>
            <a:r>
              <a:rPr lang="en-US" sz="1800" b="0" i="0" u="none" strike="noStrike" cap="none">
                <a:solidFill>
                  <a:schemeClr val="dk1"/>
                </a:solidFill>
                <a:latin typeface="Calibri"/>
                <a:ea typeface="Calibri"/>
                <a:cs typeface="Calibri"/>
                <a:sym typeface="Calibri"/>
              </a:rPr>
              <a:t>1937 May 23rd, Clayton Swimming pool was dedicated.</a:t>
            </a:r>
            <a:endParaRPr/>
          </a:p>
          <a:p>
            <a:pPr marL="742950" marR="0" lvl="1" indent="-285750" algn="l" rtl="0">
              <a:spcBef>
                <a:spcPts val="0"/>
              </a:spcBef>
              <a:spcAft>
                <a:spcPts val="0"/>
              </a:spcAft>
              <a:buClr>
                <a:schemeClr val="dk1"/>
              </a:buClr>
              <a:buSzPts val="1800"/>
              <a:buFont typeface="Arial"/>
              <a:buChar char="•"/>
            </a:pPr>
            <a:r>
              <a:rPr lang="en-US" sz="1800" b="0" i="0" u="none" strike="noStrike" cap="none">
                <a:solidFill>
                  <a:schemeClr val="dk1"/>
                </a:solidFill>
                <a:latin typeface="Calibri"/>
                <a:ea typeface="Calibri"/>
                <a:cs typeface="Calibri"/>
                <a:sym typeface="Calibri"/>
              </a:rPr>
              <a:t>1937 Sept.10th, Abraham Williams died at St. Louis County hospital at age 64.  The death certificate listed his home address as  7733 Carondelet. He was listed as a Clayton resident in the 1900 census. </a:t>
            </a:r>
            <a:endParaRPr/>
          </a:p>
          <a:p>
            <a:pPr marL="742950" marR="0" lvl="1" indent="-285750" algn="l" rtl="0">
              <a:spcBef>
                <a:spcPts val="0"/>
              </a:spcBef>
              <a:spcAft>
                <a:spcPts val="0"/>
              </a:spcAft>
              <a:buClr>
                <a:schemeClr val="dk1"/>
              </a:buClr>
              <a:buSzPts val="1800"/>
              <a:buFont typeface="Arial"/>
              <a:buChar char="•"/>
            </a:pPr>
            <a:r>
              <a:rPr lang="en-US" sz="1800" b="0" i="0" u="none" strike="noStrike" cap="none">
                <a:solidFill>
                  <a:schemeClr val="dk1"/>
                </a:solidFill>
                <a:latin typeface="Calibri"/>
                <a:ea typeface="Calibri"/>
                <a:cs typeface="Calibri"/>
                <a:sym typeface="Calibri"/>
              </a:rPr>
              <a:t>1938 March 18th, famed contralto, Marian Anderson was the house guest of Mr. and Mrs. Grant Williams, Clayton, MO</a:t>
            </a:r>
            <a:endParaRPr/>
          </a:p>
          <a:p>
            <a:pPr marL="742950" marR="0" lvl="1" indent="-285750" algn="l" rtl="0">
              <a:spcBef>
                <a:spcPts val="0"/>
              </a:spcBef>
              <a:spcAft>
                <a:spcPts val="0"/>
              </a:spcAft>
              <a:buClr>
                <a:schemeClr val="dk1"/>
              </a:buClr>
              <a:buSzPts val="1800"/>
              <a:buFont typeface="Arial"/>
              <a:buChar char="•"/>
            </a:pPr>
            <a:r>
              <a:rPr lang="en-US" sz="1800" b="0" i="0" u="none" strike="noStrike" cap="none">
                <a:solidFill>
                  <a:schemeClr val="dk1"/>
                </a:solidFill>
                <a:latin typeface="Calibri"/>
                <a:ea typeface="Calibri"/>
                <a:cs typeface="Calibri"/>
                <a:sym typeface="Calibri"/>
              </a:rPr>
              <a:t>1938 June 24th, Scott Howard, 100, died at his home 7726 Bonhomme, possibly in a house fire. His daughter Mary Jenkins and her two children escaped the fire.</a:t>
            </a:r>
            <a:endParaRPr/>
          </a:p>
          <a:p>
            <a:pPr marL="742950" marR="0" lvl="1" indent="-285750" algn="l" rtl="0">
              <a:spcBef>
                <a:spcPts val="0"/>
              </a:spcBef>
              <a:spcAft>
                <a:spcPts val="0"/>
              </a:spcAft>
              <a:buClr>
                <a:schemeClr val="dk1"/>
              </a:buClr>
              <a:buSzPts val="1800"/>
              <a:buFont typeface="Arial"/>
              <a:buChar char="•"/>
            </a:pPr>
            <a:r>
              <a:rPr lang="en-US" sz="1800" b="0" i="0" u="none" strike="noStrike" cap="none">
                <a:solidFill>
                  <a:schemeClr val="dk1"/>
                </a:solidFill>
                <a:latin typeface="Calibri"/>
                <a:ea typeface="Calibri"/>
                <a:cs typeface="Calibri"/>
                <a:sym typeface="Calibri"/>
              </a:rPr>
              <a:t>1939 June 23rd,  Attucks School, under the direction of principal, Mrs. Bodine Thomas, held graduation. </a:t>
            </a:r>
            <a:br>
              <a:rPr lang="en-US" sz="1800" b="0" i="0" u="none" strike="noStrike" cap="none">
                <a:solidFill>
                  <a:schemeClr val="dk1"/>
                </a:solidFill>
                <a:latin typeface="Calibri"/>
                <a:ea typeface="Calibri"/>
                <a:cs typeface="Calibri"/>
                <a:sym typeface="Calibri"/>
              </a:rPr>
            </a:br>
            <a:endParaRPr sz="1800" b="0" i="0" u="none" strike="noStrike" cap="none">
              <a:solidFill>
                <a:schemeClr val="dk1"/>
              </a:solidFill>
              <a:latin typeface="Calibri"/>
              <a:ea typeface="Calibri"/>
              <a:cs typeface="Calibri"/>
              <a:sym typeface="Calibri"/>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262" name="Google Shape;262;p28"/>
          <p:cNvSpPr txBox="1"/>
          <p:nvPr/>
        </p:nvSpPr>
        <p:spPr>
          <a:xfrm>
            <a:off x="477078" y="318052"/>
            <a:ext cx="11310731" cy="590931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a:solidFill>
                  <a:schemeClr val="dk1"/>
                </a:solidFill>
                <a:latin typeface="Calibri"/>
                <a:ea typeface="Calibri"/>
                <a:cs typeface="Calibri"/>
                <a:sym typeface="Calibri"/>
              </a:rPr>
              <a:t>Timeline: African American Community History of Clayton (Courtesy: Donna Rogers-Beard) - Red = DRB Notes Community Focus; Blue = GW Community Focus</a:t>
            </a:r>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a:p>
            <a:pPr marL="0" marR="0" lvl="0" indent="0" algn="l" rtl="0">
              <a:spcBef>
                <a:spcPts val="0"/>
              </a:spcBef>
              <a:spcAft>
                <a:spcPts val="0"/>
              </a:spcAft>
              <a:buNone/>
            </a:pPr>
            <a:r>
              <a:rPr lang="en-US" sz="1800" b="1">
                <a:solidFill>
                  <a:schemeClr val="dk1"/>
                </a:solidFill>
                <a:latin typeface="Calibri"/>
                <a:ea typeface="Calibri"/>
                <a:cs typeface="Calibri"/>
                <a:sym typeface="Calibri"/>
              </a:rPr>
              <a:t>1940s</a:t>
            </a:r>
            <a:endParaRPr sz="1800">
              <a:solidFill>
                <a:schemeClr val="dk1"/>
              </a:solidFill>
              <a:latin typeface="Calibri"/>
              <a:ea typeface="Calibri"/>
              <a:cs typeface="Calibri"/>
              <a:sym typeface="Calibri"/>
            </a:endParaRPr>
          </a:p>
          <a:p>
            <a:pPr marL="742950" marR="0" lvl="1" indent="-285750" algn="l" rtl="0">
              <a:spcBef>
                <a:spcPts val="0"/>
              </a:spcBef>
              <a:spcAft>
                <a:spcPts val="0"/>
              </a:spcAft>
              <a:buClr>
                <a:schemeClr val="dk1"/>
              </a:buClr>
              <a:buSzPts val="1800"/>
              <a:buFont typeface="Arial"/>
              <a:buChar char="•"/>
            </a:pPr>
            <a:r>
              <a:rPr lang="en-US" sz="1800" b="0" i="0" u="none" strike="noStrike" cap="none">
                <a:solidFill>
                  <a:schemeClr val="dk1"/>
                </a:solidFill>
                <a:latin typeface="Calibri"/>
                <a:ea typeface="Calibri"/>
                <a:cs typeface="Calibri"/>
                <a:sym typeface="Calibri"/>
              </a:rPr>
              <a:t>1940 Feb. 23rd, Mayor Charles Shaw of Clayton, and mayors of Kirkwood and Webster Groves propose to the County Court for the county to build an outdoor swimming pool for county Black residents.  At that time, it was reported that Clayton had a 250 Black population.</a:t>
            </a:r>
            <a:endParaRPr/>
          </a:p>
          <a:p>
            <a:pPr marL="742950" marR="0" lvl="1" indent="-285750" algn="l" rtl="0">
              <a:spcBef>
                <a:spcPts val="0"/>
              </a:spcBef>
              <a:spcAft>
                <a:spcPts val="0"/>
              </a:spcAft>
              <a:buClr>
                <a:schemeClr val="dk1"/>
              </a:buClr>
              <a:buSzPts val="1800"/>
              <a:buFont typeface="Arial"/>
              <a:buChar char="•"/>
            </a:pPr>
            <a:r>
              <a:rPr lang="en-US" sz="1800" b="0" i="0" u="none" strike="noStrike" cap="none">
                <a:solidFill>
                  <a:schemeClr val="dk1"/>
                </a:solidFill>
                <a:latin typeface="Calibri"/>
                <a:ea typeface="Calibri"/>
                <a:cs typeface="Calibri"/>
                <a:sym typeface="Calibri"/>
              </a:rPr>
              <a:t>1940 Census:</a:t>
            </a:r>
            <a:endParaRPr/>
          </a:p>
          <a:p>
            <a:pPr marL="1200150" marR="0" lvl="2" indent="-285750" algn="l" rtl="0">
              <a:spcBef>
                <a:spcPts val="0"/>
              </a:spcBef>
              <a:spcAft>
                <a:spcPts val="0"/>
              </a:spcAft>
              <a:buClr>
                <a:schemeClr val="dk1"/>
              </a:buClr>
              <a:buSzPts val="1800"/>
              <a:buFont typeface="Arial"/>
              <a:buChar char="•"/>
            </a:pPr>
            <a:r>
              <a:rPr lang="en-US" sz="1800" b="0" i="0" u="none" strike="noStrike" cap="none">
                <a:solidFill>
                  <a:schemeClr val="dk1"/>
                </a:solidFill>
                <a:latin typeface="Calibri"/>
                <a:ea typeface="Calibri"/>
                <a:cs typeface="Calibri"/>
                <a:sym typeface="Calibri"/>
              </a:rPr>
              <a:t>Laura M. Williams, head of household, and her two daughters, Lucile and Clayda Williams  live at 7723 Carondelet.  Mrs. Williams is 73 and owns her home valued at $9,000.</a:t>
            </a:r>
            <a:endParaRPr/>
          </a:p>
          <a:p>
            <a:pPr marL="1200150" marR="0" lvl="2" indent="-285750" algn="l" rtl="0">
              <a:spcBef>
                <a:spcPts val="0"/>
              </a:spcBef>
              <a:spcAft>
                <a:spcPts val="0"/>
              </a:spcAft>
              <a:buClr>
                <a:schemeClr val="dk1"/>
              </a:buClr>
              <a:buSzPts val="1800"/>
              <a:buFont typeface="Arial"/>
              <a:buChar char="•"/>
            </a:pPr>
            <a:r>
              <a:rPr lang="en-US" sz="1800" b="0" i="0" u="none" strike="noStrike" cap="none">
                <a:solidFill>
                  <a:schemeClr val="dk1"/>
                </a:solidFill>
                <a:latin typeface="Calibri"/>
                <a:ea typeface="Calibri"/>
                <a:cs typeface="Calibri"/>
                <a:sym typeface="Calibri"/>
              </a:rPr>
              <a:t>Ulyses Boler, home valued at  $4,000.  7719 Carondelet.</a:t>
            </a:r>
            <a:endParaRPr/>
          </a:p>
          <a:p>
            <a:pPr marL="1200150" marR="0" lvl="2" indent="-285750" algn="l" rtl="0">
              <a:spcBef>
                <a:spcPts val="0"/>
              </a:spcBef>
              <a:spcAft>
                <a:spcPts val="0"/>
              </a:spcAft>
              <a:buClr>
                <a:schemeClr val="dk1"/>
              </a:buClr>
              <a:buSzPts val="1800"/>
              <a:buFont typeface="Arial"/>
              <a:buChar char="•"/>
            </a:pPr>
            <a:r>
              <a:rPr lang="en-US" sz="1800" b="0" i="0" u="none" strike="noStrike" cap="none">
                <a:solidFill>
                  <a:schemeClr val="dk1"/>
                </a:solidFill>
                <a:latin typeface="Calibri"/>
                <a:ea typeface="Calibri"/>
                <a:cs typeface="Calibri"/>
                <a:sym typeface="Calibri"/>
              </a:rPr>
              <a:t>Martha Shores Blockman, owns her home at 7716 Bonhomme.  Her home is valued at 4,000.</a:t>
            </a:r>
            <a:endParaRPr/>
          </a:p>
          <a:p>
            <a:pPr marL="1200150" marR="0" lvl="2" indent="-285750" algn="l" rtl="0">
              <a:spcBef>
                <a:spcPts val="0"/>
              </a:spcBef>
              <a:spcAft>
                <a:spcPts val="0"/>
              </a:spcAft>
              <a:buClr>
                <a:schemeClr val="dk1"/>
              </a:buClr>
              <a:buSzPts val="1800"/>
              <a:buFont typeface="Arial"/>
              <a:buChar char="•"/>
            </a:pPr>
            <a:r>
              <a:rPr lang="en-US" sz="1800" b="0" i="0" u="none" strike="noStrike" cap="none">
                <a:solidFill>
                  <a:schemeClr val="dk1"/>
                </a:solidFill>
                <a:latin typeface="Calibri"/>
                <a:ea typeface="Calibri"/>
                <a:cs typeface="Calibri"/>
                <a:sym typeface="Calibri"/>
              </a:rPr>
              <a:t>Louis Ellis, 56, owns home at 106 Hanley Road  valued at $3,000.  He is a truck driver at the Municipal Garage. </a:t>
            </a:r>
            <a:endParaRPr/>
          </a:p>
          <a:p>
            <a:pPr marL="1200150" marR="0" lvl="2" indent="-285750" algn="l" rtl="0">
              <a:spcBef>
                <a:spcPts val="0"/>
              </a:spcBef>
              <a:spcAft>
                <a:spcPts val="0"/>
              </a:spcAft>
              <a:buClr>
                <a:schemeClr val="dk1"/>
              </a:buClr>
              <a:buSzPts val="1800"/>
              <a:buFont typeface="Arial"/>
              <a:buChar char="•"/>
            </a:pPr>
            <a:r>
              <a:rPr lang="en-US" sz="1800" b="0" i="0" u="none" strike="noStrike" cap="none">
                <a:solidFill>
                  <a:schemeClr val="dk1"/>
                </a:solidFill>
                <a:latin typeface="Calibri"/>
                <a:ea typeface="Calibri"/>
                <a:cs typeface="Calibri"/>
                <a:sym typeface="Calibri"/>
              </a:rPr>
              <a:t>Mary and Haywood Tunstall own their  home at 116 Hanley.   It is valued at $1,000.  Mr. Tunstall employed at 1st National Bank, porter-messenger.</a:t>
            </a:r>
            <a:endParaRPr/>
          </a:p>
          <a:p>
            <a:pPr marL="1200150" marR="0" lvl="2" indent="-285750" algn="l" rtl="0">
              <a:spcBef>
                <a:spcPts val="0"/>
              </a:spcBef>
              <a:spcAft>
                <a:spcPts val="0"/>
              </a:spcAft>
              <a:buClr>
                <a:schemeClr val="dk1"/>
              </a:buClr>
              <a:buSzPts val="1800"/>
              <a:buFont typeface="Arial"/>
              <a:buChar char="•"/>
            </a:pPr>
            <a:r>
              <a:rPr lang="en-US" sz="1800" b="0" i="0" u="none" strike="noStrike" cap="none">
                <a:solidFill>
                  <a:schemeClr val="dk1"/>
                </a:solidFill>
                <a:latin typeface="Calibri"/>
                <a:ea typeface="Calibri"/>
                <a:cs typeface="Calibri"/>
                <a:sym typeface="Calibri"/>
              </a:rPr>
              <a:t>Lewis Payne Woodson, owns his home, valued at $3,000, at 7718 Bonhomme.</a:t>
            </a:r>
            <a:endParaRPr/>
          </a:p>
          <a:p>
            <a:pPr marL="1200150" marR="0" lvl="2" indent="-285750" algn="l" rtl="0">
              <a:spcBef>
                <a:spcPts val="0"/>
              </a:spcBef>
              <a:spcAft>
                <a:spcPts val="0"/>
              </a:spcAft>
              <a:buClr>
                <a:schemeClr val="dk1"/>
              </a:buClr>
              <a:buSzPts val="1800"/>
              <a:buFont typeface="Arial"/>
              <a:buChar char="•"/>
            </a:pPr>
            <a:r>
              <a:rPr lang="en-US" sz="1800" b="0" i="0" u="none" strike="noStrike" cap="none">
                <a:solidFill>
                  <a:schemeClr val="dk1"/>
                </a:solidFill>
                <a:latin typeface="Calibri"/>
                <a:ea typeface="Calibri"/>
                <a:cs typeface="Calibri"/>
                <a:sym typeface="Calibri"/>
              </a:rPr>
              <a:t>William and Martha Smith own 112 South Hanley Road.  The home is valued at $2,000. </a:t>
            </a:r>
            <a:endParaRPr/>
          </a:p>
          <a:p>
            <a:pPr marL="1200150" marR="0" lvl="2" indent="-285750" algn="l" rtl="0">
              <a:spcBef>
                <a:spcPts val="0"/>
              </a:spcBef>
              <a:spcAft>
                <a:spcPts val="0"/>
              </a:spcAft>
              <a:buClr>
                <a:schemeClr val="dk1"/>
              </a:buClr>
              <a:buSzPts val="1800"/>
              <a:buFont typeface="Arial"/>
              <a:buChar char="•"/>
            </a:pPr>
            <a:r>
              <a:rPr lang="en-US" sz="1800" b="0" i="0" u="none" strike="noStrike" cap="none">
                <a:solidFill>
                  <a:schemeClr val="dk1"/>
                </a:solidFill>
                <a:latin typeface="Calibri"/>
                <a:ea typeface="Calibri"/>
                <a:cs typeface="Calibri"/>
                <a:sym typeface="Calibri"/>
              </a:rPr>
              <a:t>Reverend Rhodes and his wife own their home at 216 Brentwood</a:t>
            </a:r>
            <a:br>
              <a:rPr lang="en-US" sz="1800" b="0" i="0" u="none" strike="noStrike" cap="none">
                <a:solidFill>
                  <a:schemeClr val="dk1"/>
                </a:solidFill>
                <a:latin typeface="Calibri"/>
                <a:ea typeface="Calibri"/>
                <a:cs typeface="Calibri"/>
                <a:sym typeface="Calibri"/>
              </a:rPr>
            </a:br>
            <a:endParaRPr sz="1800" b="0" i="0" u="none" strike="noStrike" cap="none">
              <a:solidFill>
                <a:schemeClr val="dk1"/>
              </a:solidFill>
              <a:latin typeface="Calibri"/>
              <a:ea typeface="Calibri"/>
              <a:cs typeface="Calibri"/>
              <a:sym typeface="Calibri"/>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7" name="Google Shape;267;p29"/>
          <p:cNvSpPr txBox="1"/>
          <p:nvPr/>
        </p:nvSpPr>
        <p:spPr>
          <a:xfrm>
            <a:off x="477078" y="318052"/>
            <a:ext cx="11310731" cy="535531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a:solidFill>
                  <a:schemeClr val="dk1"/>
                </a:solidFill>
                <a:latin typeface="Calibri"/>
                <a:ea typeface="Calibri"/>
                <a:cs typeface="Calibri"/>
                <a:sym typeface="Calibri"/>
              </a:rPr>
              <a:t>Timeline: African American Community History of Clayton (Courtesy: Donna Rogers-Beard) - Red = DRB Notes Community Focus; Blue = GW Community Focus</a:t>
            </a:r>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1942 Feb.20th, “Aunt Molly” White, remembered as a “Pioneer Negro of Clayton” succumbs. </a:t>
            </a:r>
            <a:r>
              <a:rPr lang="en-US" sz="1800" i="1">
                <a:solidFill>
                  <a:schemeClr val="dk1"/>
                </a:solidFill>
                <a:latin typeface="Calibri"/>
                <a:ea typeface="Calibri"/>
                <a:cs typeface="Calibri"/>
                <a:sym typeface="Calibri"/>
              </a:rPr>
              <a:t>The Watchman-Advocate</a:t>
            </a:r>
            <a:r>
              <a:rPr lang="en-US" sz="1800">
                <a:solidFill>
                  <a:schemeClr val="dk1"/>
                </a:solidFill>
                <a:latin typeface="Calibri"/>
                <a:ea typeface="Calibri"/>
                <a:cs typeface="Calibri"/>
                <a:sym typeface="Calibri"/>
              </a:rPr>
              <a:t> reports that she came to Clayton in 1887. Ms. White was one of the founders of the First Negro  Baptist Church of Clayton. She was the sister of America Tyler.  </a:t>
            </a:r>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1942 Sept 11th, the Advocate paper reported “Harrison Pitts, One of the County’s Pioneers, Dies.”  He had been a resident of Clayton since 1900 and owned his home on Coleman Avenue by 1930.  The 1910 census listed him as a renter in 1910 and 1900.</a:t>
            </a:r>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1944 Feb. 7th, Ms. Sarah Ellis died. She was 96.  Her residence is listed as 120 S. Hanley, also, the home of her daughter and son-in-law Fannie and Joe France.</a:t>
            </a:r>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1944,  July 21st,  the </a:t>
            </a:r>
            <a:r>
              <a:rPr lang="en-US" sz="1800" i="1">
                <a:solidFill>
                  <a:schemeClr val="dk1"/>
                </a:solidFill>
                <a:latin typeface="Calibri"/>
                <a:ea typeface="Calibri"/>
                <a:cs typeface="Calibri"/>
                <a:sym typeface="Calibri"/>
              </a:rPr>
              <a:t>St. Louis  American</a:t>
            </a:r>
            <a:r>
              <a:rPr lang="en-US" sz="1800">
                <a:solidFill>
                  <a:schemeClr val="dk1"/>
                </a:solidFill>
                <a:latin typeface="Calibri"/>
                <a:ea typeface="Calibri"/>
                <a:cs typeface="Calibri"/>
                <a:sym typeface="Calibri"/>
              </a:rPr>
              <a:t> reported the St. Louis County Branch of the NAACP held its Tuesday evening meetings at the Clayton Court House.</a:t>
            </a:r>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1945 Sept. 14th, trustees of  Davis Place filed suit against Walbert Lum, Chinese, for operating his restaurant, Forest Villa at 7727 Clayton Road. The suit states the business is in violation of a restrictive covenant of the community that “no person shall rent, lease or occupy any property in this sub-division who are not wholly of the Caucasian race.”</a:t>
            </a:r>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1947 July 31st there was an exhibit and short program at the Attucks school to celebrate the end of the first summer recreational program for the school.</a:t>
            </a:r>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3"/>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243D14"/>
              </a:buClr>
              <a:buSzPts val="4800"/>
              <a:buFont typeface="Times New Roman"/>
              <a:buNone/>
            </a:pPr>
            <a:r>
              <a:rPr lang="en-US">
                <a:solidFill>
                  <a:srgbClr val="243D14"/>
                </a:solidFill>
                <a:latin typeface="Times New Roman"/>
                <a:ea typeface="Times New Roman"/>
                <a:cs typeface="Times New Roman"/>
                <a:sym typeface="Times New Roman"/>
              </a:rPr>
              <a:t>Evaluation Criteria</a:t>
            </a:r>
            <a:endParaRPr/>
          </a:p>
        </p:txBody>
      </p:sp>
      <p:sp>
        <p:nvSpPr>
          <p:cNvPr id="113" name="Google Shape;113;p3"/>
          <p:cNvSpPr txBox="1">
            <a:spLocks noGrp="1"/>
          </p:cNvSpPr>
          <p:nvPr>
            <p:ph type="body" idx="1"/>
          </p:nvPr>
        </p:nvSpPr>
        <p:spPr>
          <a:xfrm>
            <a:off x="1097280" y="1845734"/>
            <a:ext cx="10058400" cy="4023360"/>
          </a:xfrm>
          <a:prstGeom prst="rect">
            <a:avLst/>
          </a:prstGeom>
          <a:noFill/>
          <a:ln>
            <a:noFill/>
          </a:ln>
        </p:spPr>
        <p:txBody>
          <a:bodyPr spcFirstLastPara="1" wrap="square" lIns="0" tIns="45700" rIns="0" bIns="45700" anchor="t" anchorCtr="0">
            <a:normAutofit fontScale="92500" lnSpcReduction="10000"/>
          </a:bodyPr>
          <a:lstStyle/>
          <a:p>
            <a:pPr marL="457200" lvl="0" indent="-457200" algn="l" rtl="0">
              <a:lnSpc>
                <a:spcPct val="90000"/>
              </a:lnSpc>
              <a:spcBef>
                <a:spcPts val="0"/>
              </a:spcBef>
              <a:spcAft>
                <a:spcPts val="0"/>
              </a:spcAft>
              <a:buSzPct val="100000"/>
              <a:buFont typeface="Calibri"/>
              <a:buAutoNum type="arabicPeriod"/>
            </a:pPr>
            <a:r>
              <a:rPr lang="en-US" sz="2400"/>
              <a:t>Is the principal legacy of the namesake and/or is the subject depicted fundamentally at odds with current community values? If yes, please explain. </a:t>
            </a:r>
            <a:endParaRPr/>
          </a:p>
          <a:p>
            <a:pPr marL="457200" lvl="0" indent="-457200" algn="l" rtl="0">
              <a:lnSpc>
                <a:spcPct val="90000"/>
              </a:lnSpc>
              <a:spcBef>
                <a:spcPts val="1400"/>
              </a:spcBef>
              <a:spcAft>
                <a:spcPts val="0"/>
              </a:spcAft>
              <a:buSzPct val="100000"/>
              <a:buFont typeface="Calibri"/>
              <a:buAutoNum type="arabicPeriod"/>
            </a:pPr>
            <a:r>
              <a:rPr lang="en-US" sz="2400"/>
              <a:t>What was the context at the time and is that something we want to continue to honor and embrace?</a:t>
            </a:r>
            <a:endParaRPr/>
          </a:p>
          <a:p>
            <a:pPr marL="457200" lvl="0" indent="-457200" algn="l" rtl="0">
              <a:lnSpc>
                <a:spcPct val="90000"/>
              </a:lnSpc>
              <a:spcBef>
                <a:spcPts val="1400"/>
              </a:spcBef>
              <a:spcAft>
                <a:spcPts val="0"/>
              </a:spcAft>
              <a:buSzPct val="100000"/>
              <a:buFont typeface="Calibri"/>
              <a:buAutoNum type="arabicPeriod"/>
            </a:pPr>
            <a:r>
              <a:rPr lang="en-US" sz="2400"/>
              <a:t>Does the place name or commemorative object celebrate a part of history that we believe is fundamental to who we are and what we value?</a:t>
            </a:r>
            <a:endParaRPr/>
          </a:p>
          <a:p>
            <a:pPr marL="457200" lvl="0" indent="-457200" algn="l" rtl="0">
              <a:lnSpc>
                <a:spcPct val="90000"/>
              </a:lnSpc>
              <a:spcBef>
                <a:spcPts val="1400"/>
              </a:spcBef>
              <a:spcAft>
                <a:spcPts val="0"/>
              </a:spcAft>
              <a:buSzPct val="100000"/>
              <a:buFont typeface="Calibri"/>
              <a:buAutoNum type="arabicPeriod"/>
            </a:pPr>
            <a:r>
              <a:rPr lang="en-US" sz="2400"/>
              <a:t>Does the place name or commemorative object make a nuanced, complex history accessible to the public, or provide an opportunity to educate the public?</a:t>
            </a:r>
            <a:endParaRPr/>
          </a:p>
          <a:p>
            <a:pPr marL="457200" lvl="0" indent="-457200" algn="l" rtl="0">
              <a:lnSpc>
                <a:spcPct val="90000"/>
              </a:lnSpc>
              <a:spcBef>
                <a:spcPts val="1400"/>
              </a:spcBef>
              <a:spcAft>
                <a:spcPts val="0"/>
              </a:spcAft>
              <a:buSzPct val="100000"/>
              <a:buFont typeface="Calibri"/>
              <a:buAutoNum type="arabicPeriod"/>
            </a:pPr>
            <a:r>
              <a:rPr lang="en-US" sz="2400"/>
              <a:t>Does the place name or commemorative object restore histories that have been erased or not adequately represented, or provide an opportunity to educate the public?</a:t>
            </a:r>
            <a:endParaRPr/>
          </a:p>
          <a:p>
            <a:pPr marL="342900" marR="619760" lvl="0" indent="-266700" algn="l" rtl="0">
              <a:lnSpc>
                <a:spcPct val="112000"/>
              </a:lnSpc>
              <a:spcBef>
                <a:spcPts val="205"/>
              </a:spcBef>
              <a:spcAft>
                <a:spcPts val="0"/>
              </a:spcAft>
              <a:buSzPct val="72072"/>
              <a:buFont typeface="Calibri"/>
              <a:buNone/>
            </a:pPr>
            <a:endParaRPr sz="1800">
              <a:latin typeface="Calibri"/>
              <a:ea typeface="Calibri"/>
              <a:cs typeface="Calibri"/>
              <a:sym typeface="Calibri"/>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71"/>
        <p:cNvGrpSpPr/>
        <p:nvPr/>
      </p:nvGrpSpPr>
      <p:grpSpPr>
        <a:xfrm>
          <a:off x="0" y="0"/>
          <a:ext cx="0" cy="0"/>
          <a:chOff x="0" y="0"/>
          <a:chExt cx="0" cy="0"/>
        </a:xfrm>
      </p:grpSpPr>
      <p:sp>
        <p:nvSpPr>
          <p:cNvPr id="272" name="Google Shape;272;p30"/>
          <p:cNvSpPr txBox="1"/>
          <p:nvPr/>
        </p:nvSpPr>
        <p:spPr>
          <a:xfrm>
            <a:off x="477078" y="318052"/>
            <a:ext cx="11310731" cy="535531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a:solidFill>
                  <a:schemeClr val="dk1"/>
                </a:solidFill>
                <a:latin typeface="Calibri"/>
                <a:ea typeface="Calibri"/>
                <a:cs typeface="Calibri"/>
                <a:sym typeface="Calibri"/>
              </a:rPr>
              <a:t>Timeline: African American Community History of Clayton (Courtesy: Donna Rogers-Beard) - Red = DRB Notes Community Focus; Blue = GW Community Focus</a:t>
            </a:r>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1942 Feb.20th, “Aunt Molly” White, remembered as a “Pioneer Negro of Clayton” succumbs. </a:t>
            </a:r>
            <a:r>
              <a:rPr lang="en-US" sz="1800" i="1">
                <a:solidFill>
                  <a:schemeClr val="dk1"/>
                </a:solidFill>
                <a:latin typeface="Calibri"/>
                <a:ea typeface="Calibri"/>
                <a:cs typeface="Calibri"/>
                <a:sym typeface="Calibri"/>
              </a:rPr>
              <a:t>The Watchman-Advocate</a:t>
            </a:r>
            <a:r>
              <a:rPr lang="en-US" sz="1800">
                <a:solidFill>
                  <a:schemeClr val="dk1"/>
                </a:solidFill>
                <a:latin typeface="Calibri"/>
                <a:ea typeface="Calibri"/>
                <a:cs typeface="Calibri"/>
                <a:sym typeface="Calibri"/>
              </a:rPr>
              <a:t> reports that she came to Clayton in 1887. Ms. White was one of the founders of the First Negro  Baptist Church of Clayton. She was the sister of America Tyler.  </a:t>
            </a:r>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1942 Sept 11th, the Advocate paper reported “Harrison Pitts, One of the County’s Pioneers, Dies.”  He had been a resident of Clayton since 1900 and owned his home on Coleman Avenue by 1930.  The 1910 census listed him as a renter in 1910 and 1900.</a:t>
            </a:r>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1944 Feb. 7th, Ms. Sarah Ellis died. She was 96.  Her residence is listed as 120 S. Hanley, also, the home of her daughter and son-in-law Fannie and Joe France.</a:t>
            </a:r>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1944,  July 21st,  the </a:t>
            </a:r>
            <a:r>
              <a:rPr lang="en-US" sz="1800" i="1">
                <a:solidFill>
                  <a:schemeClr val="dk1"/>
                </a:solidFill>
                <a:latin typeface="Calibri"/>
                <a:ea typeface="Calibri"/>
                <a:cs typeface="Calibri"/>
                <a:sym typeface="Calibri"/>
              </a:rPr>
              <a:t>St. Louis  American</a:t>
            </a:r>
            <a:r>
              <a:rPr lang="en-US" sz="1800">
                <a:solidFill>
                  <a:schemeClr val="dk1"/>
                </a:solidFill>
                <a:latin typeface="Calibri"/>
                <a:ea typeface="Calibri"/>
                <a:cs typeface="Calibri"/>
                <a:sym typeface="Calibri"/>
              </a:rPr>
              <a:t> reported the St. Louis County Branch of the NAACP held its Tuesday evening meetings at the Clayton Court House.</a:t>
            </a:r>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1945 Sept. 14th, trustees of  Davis Place filed suit against Walbert Lum, Chinese, for operating his restaurant, Forest Villa at 7727 Clayton Road. The suit states the business is in violation of a restrictive covenant of the community that “no person shall rent, lease or occupy any property in this sub-division who are not wholly of the Caucasian race.”</a:t>
            </a:r>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1947 July 31st there was an exhibit and short program at the Attucks school to celebrate the end of the first summer recreational program for the school.</a:t>
            </a:r>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Google Shape;277;p31"/>
          <p:cNvSpPr txBox="1"/>
          <p:nvPr/>
        </p:nvSpPr>
        <p:spPr>
          <a:xfrm>
            <a:off x="477078" y="318052"/>
            <a:ext cx="11310731" cy="618630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a:solidFill>
                  <a:schemeClr val="dk1"/>
                </a:solidFill>
                <a:latin typeface="Calibri"/>
                <a:ea typeface="Calibri"/>
                <a:cs typeface="Calibri"/>
                <a:sym typeface="Calibri"/>
              </a:rPr>
              <a:t>Timeline: African American Community History of Clayton (Courtesy: Donna Rogers-Beard) - Red = DRB Notes Community Focus; Blue = GW Community Focus</a:t>
            </a:r>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1947 The Moorlands investigated African American custodians accused of violating restricted covenant by allowing family members to live with them. The covenant held that: “No person not wholly of Caucasian blood shall acquire any estate or interest in any land in said tract, nor be allowed to occupy any building erected thereon, unless employed as servants in the family of an owner or occupant of anyone or more of said lots.” </a:t>
            </a:r>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1948 Famous Barr opened</a:t>
            </a:r>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1949 August President Truman signed the American Housing Act of 1949 (Pub.L. 81–171), a landmark, sweeping expansion of the federal role in mortgage insurance and issuance and the construction of public housing. It was part of President Harry Truman's Fair Deal legislation.</a:t>
            </a:r>
            <a:br>
              <a:rPr lang="en-US" sz="1800">
                <a:solidFill>
                  <a:schemeClr val="dk1"/>
                </a:solidFill>
                <a:latin typeface="Calibri"/>
                <a:ea typeface="Calibri"/>
                <a:cs typeface="Calibri"/>
                <a:sym typeface="Calibri"/>
              </a:rPr>
            </a:br>
            <a:endParaRPr sz="1800">
              <a:solidFill>
                <a:schemeClr val="dk1"/>
              </a:solidFill>
              <a:latin typeface="Calibri"/>
              <a:ea typeface="Calibri"/>
              <a:cs typeface="Calibri"/>
              <a:sym typeface="Calibri"/>
            </a:endParaRPr>
          </a:p>
          <a:p>
            <a:pPr marL="285750" marR="0" lvl="0" indent="-285750" algn="l" rtl="0">
              <a:spcBef>
                <a:spcPts val="0"/>
              </a:spcBef>
              <a:spcAft>
                <a:spcPts val="0"/>
              </a:spcAft>
              <a:buClr>
                <a:schemeClr val="dk1"/>
              </a:buClr>
              <a:buSzPts val="1800"/>
              <a:buFont typeface="Arial"/>
              <a:buChar char="•"/>
            </a:pPr>
            <a:r>
              <a:rPr lang="en-US" sz="1800" b="1">
                <a:solidFill>
                  <a:schemeClr val="dk1"/>
                </a:solidFill>
                <a:latin typeface="Calibri"/>
                <a:ea typeface="Calibri"/>
                <a:cs typeface="Calibri"/>
                <a:sym typeface="Calibri"/>
              </a:rPr>
              <a:t>1950s</a:t>
            </a:r>
            <a:endParaRPr/>
          </a:p>
          <a:p>
            <a:pPr marL="742950" marR="0" lvl="1" indent="-285750" algn="l" rtl="0">
              <a:spcBef>
                <a:spcPts val="0"/>
              </a:spcBef>
              <a:spcAft>
                <a:spcPts val="0"/>
              </a:spcAft>
              <a:buClr>
                <a:schemeClr val="dk1"/>
              </a:buClr>
              <a:buSzPts val="1800"/>
              <a:buFont typeface="Arial"/>
              <a:buChar char="•"/>
            </a:pPr>
            <a:r>
              <a:rPr lang="en-US" sz="1800" b="0" i="0" u="none" strike="noStrike" cap="none">
                <a:solidFill>
                  <a:schemeClr val="dk1"/>
                </a:solidFill>
                <a:latin typeface="Calibri"/>
                <a:ea typeface="Calibri"/>
                <a:cs typeface="Calibri"/>
                <a:sym typeface="Calibri"/>
              </a:rPr>
              <a:t>1951 May 31st, the Post-Dispatch reported that African Americans were admitted to the Clayton pool for the first time.</a:t>
            </a:r>
            <a:endParaRPr/>
          </a:p>
          <a:p>
            <a:pPr marL="742950" marR="0" lvl="1" indent="-285750" algn="l" rtl="0">
              <a:spcBef>
                <a:spcPts val="0"/>
              </a:spcBef>
              <a:spcAft>
                <a:spcPts val="0"/>
              </a:spcAft>
              <a:buClr>
                <a:schemeClr val="dk1"/>
              </a:buClr>
              <a:buSzPts val="1800"/>
              <a:buFont typeface="Arial"/>
              <a:buChar char="•"/>
            </a:pPr>
            <a:r>
              <a:rPr lang="en-US" sz="1800" b="0" i="0" u="none" strike="noStrike" cap="none">
                <a:solidFill>
                  <a:schemeClr val="dk1"/>
                </a:solidFill>
                <a:latin typeface="Calibri"/>
                <a:ea typeface="Calibri"/>
                <a:cs typeface="Calibri"/>
                <a:sym typeface="Calibri"/>
              </a:rPr>
              <a:t>1953 March, Lewis P. Woodson of 7718 Bonhomme died. He lived in this place for 26 years according to the death certificate.  </a:t>
            </a:r>
            <a:endParaRPr/>
          </a:p>
          <a:p>
            <a:pPr marL="742950" marR="0" lvl="1" indent="-285750" algn="l" rtl="0">
              <a:spcBef>
                <a:spcPts val="0"/>
              </a:spcBef>
              <a:spcAft>
                <a:spcPts val="0"/>
              </a:spcAft>
              <a:buClr>
                <a:schemeClr val="dk1"/>
              </a:buClr>
              <a:buSzPts val="1800"/>
              <a:buFont typeface="Arial"/>
              <a:buChar char="•"/>
            </a:pPr>
            <a:r>
              <a:rPr lang="en-US" sz="1800" b="0" i="0" u="none" strike="noStrike" cap="none">
                <a:solidFill>
                  <a:schemeClr val="dk1"/>
                </a:solidFill>
                <a:latin typeface="Calibri"/>
                <a:ea typeface="Calibri"/>
                <a:cs typeface="Calibri"/>
                <a:sym typeface="Calibri"/>
              </a:rPr>
              <a:t>1953 Aug. 17th, Martin Greenberg of Clayton wrote a letter to the Post stating that only Blacks were required to present proper identification cards to access the Clayton pool.  He called this “lever of discrimination” meant to limit the use of the pool by Black Clayton residents, in keeping with “the current pattern of prejudice against the Negro.”</a:t>
            </a:r>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81"/>
        <p:cNvGrpSpPr/>
        <p:nvPr/>
      </p:nvGrpSpPr>
      <p:grpSpPr>
        <a:xfrm>
          <a:off x="0" y="0"/>
          <a:ext cx="0" cy="0"/>
          <a:chOff x="0" y="0"/>
          <a:chExt cx="0" cy="0"/>
        </a:xfrm>
      </p:grpSpPr>
      <p:sp>
        <p:nvSpPr>
          <p:cNvPr id="282" name="Google Shape;282;p32"/>
          <p:cNvSpPr txBox="1"/>
          <p:nvPr/>
        </p:nvSpPr>
        <p:spPr>
          <a:xfrm>
            <a:off x="477078" y="318052"/>
            <a:ext cx="11310731" cy="618630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a:solidFill>
                  <a:schemeClr val="dk1"/>
                </a:solidFill>
                <a:latin typeface="Calibri"/>
                <a:ea typeface="Calibri"/>
                <a:cs typeface="Calibri"/>
                <a:sym typeface="Calibri"/>
              </a:rPr>
              <a:t>Timeline: African American Community History of Clayton (Courtesy: Donna Rogers-Beard) - Red = DRB Notes Community Focus; Blue = GW Community Focus</a:t>
            </a:r>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1953  Sept. 18th, at the invitation of Margaret Dagen, CHS social studies teacher, famed baseball player, Jackie Robinson, was a guest speaker at Clayton High School.</a:t>
            </a:r>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1954 Schools integrated and Attucks closed.  The five Black students enrolled at CHS were Lloyd Keys, Joanne McKinney, Elliot and Vernon Rawlings, and Erwin France.</a:t>
            </a:r>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1954 June, the Clayton School District appointed Miss V. Willene Jackson, former Attucks teacher, to serve as assistant psychologist.  She was the first Black teacher assigned to an integrated Missouri School.  She retired from Clayton at the end of the 1957 school term.</a:t>
            </a:r>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1954 August 26th, Mrs. Grant Williams (Laura) died  at her home, 7723 Carondelet.  In the 1940 census, the home was valued at $9,000.</a:t>
            </a:r>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1955 May 18th- 29th, Clayton Missionary Baptist celebrates 50th anniversary.  The last day of celebration, Mayor Jules Schweig attended and gave greeting from the City of Clayton.</a:t>
            </a:r>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1955 April 5th, Clayton is one of five municipalities to form a fair housing organization. Clayton’s group obtained promises from real estate firms handling seven apartment buildings that the properties  would be shown on a nondiscriminatory basis.</a:t>
            </a:r>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1955 Sept. 15th, St. Louis American reported that  the Clayton Courthouse area restaurants were still refusing service to Black customers. Several weeks earlier the St. Louis County Branch of the NAACP appealed to the court to aid the organization in negotiating with those restaurants to serve Black customers. Black lawyers, litigants and  jurors could not find places to eat around the Courthouse.  </a:t>
            </a:r>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86"/>
        <p:cNvGrpSpPr/>
        <p:nvPr/>
      </p:nvGrpSpPr>
      <p:grpSpPr>
        <a:xfrm>
          <a:off x="0" y="0"/>
          <a:ext cx="0" cy="0"/>
          <a:chOff x="0" y="0"/>
          <a:chExt cx="0" cy="0"/>
        </a:xfrm>
      </p:grpSpPr>
      <p:sp>
        <p:nvSpPr>
          <p:cNvPr id="287" name="Google Shape;287;p33"/>
          <p:cNvSpPr txBox="1"/>
          <p:nvPr/>
        </p:nvSpPr>
        <p:spPr>
          <a:xfrm>
            <a:off x="477078" y="318052"/>
            <a:ext cx="11310731" cy="618630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a:solidFill>
                  <a:schemeClr val="dk1"/>
                </a:solidFill>
                <a:latin typeface="Calibri"/>
                <a:ea typeface="Calibri"/>
                <a:cs typeface="Calibri"/>
                <a:sym typeface="Calibri"/>
              </a:rPr>
              <a:t>Timeline: African American Community History of Clayton (Courtesy: Donna Rogers-Beard) - Red = DRB Notes Community Focus; Blue = GW Community Focus</a:t>
            </a:r>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1956 June 16th, Erwin France became the first Black graduate of Clayton High School.</a:t>
            </a:r>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1956 May 26th, Clarissa Start, columnist for the Post-Dispatch, wrote a column  about Rev. Willis Louis Rhodes of First Baptist Church of Clayton. There were 600 congregants of the church at that time.</a:t>
            </a:r>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1957 McKay family take offer to sell, move to California in December.  Their home was located at the present site of the carwash on Hanley Road.</a:t>
            </a:r>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1958 October, the master plan for Clayton was adopted.</a:t>
            </a:r>
            <a:br>
              <a:rPr lang="en-US" sz="1800">
                <a:solidFill>
                  <a:schemeClr val="dk1"/>
                </a:solidFill>
                <a:latin typeface="Calibri"/>
                <a:ea typeface="Calibri"/>
                <a:cs typeface="Calibri"/>
                <a:sym typeface="Calibri"/>
              </a:rPr>
            </a:br>
            <a:br>
              <a:rPr lang="en-US" sz="1800">
                <a:solidFill>
                  <a:schemeClr val="dk1"/>
                </a:solidFill>
                <a:latin typeface="Calibri"/>
                <a:ea typeface="Calibri"/>
                <a:cs typeface="Calibri"/>
                <a:sym typeface="Calibri"/>
              </a:rPr>
            </a:br>
            <a:endParaRPr sz="1800">
              <a:solidFill>
                <a:schemeClr val="dk1"/>
              </a:solidFill>
              <a:latin typeface="Calibri"/>
              <a:ea typeface="Calibri"/>
              <a:cs typeface="Calibri"/>
              <a:sym typeface="Calibri"/>
            </a:endParaRPr>
          </a:p>
          <a:p>
            <a:pPr marL="285750" marR="0" lvl="0" indent="-285750" algn="l" rtl="0">
              <a:spcBef>
                <a:spcPts val="0"/>
              </a:spcBef>
              <a:spcAft>
                <a:spcPts val="0"/>
              </a:spcAft>
              <a:buClr>
                <a:schemeClr val="dk1"/>
              </a:buClr>
              <a:buSzPts val="1800"/>
              <a:buFont typeface="Arial"/>
              <a:buChar char="•"/>
            </a:pPr>
            <a:r>
              <a:rPr lang="en-US" sz="1800" b="1">
                <a:solidFill>
                  <a:schemeClr val="dk1"/>
                </a:solidFill>
                <a:latin typeface="Calibri"/>
                <a:ea typeface="Calibri"/>
                <a:cs typeface="Calibri"/>
                <a:sym typeface="Calibri"/>
              </a:rPr>
              <a:t>1960s</a:t>
            </a:r>
            <a:endParaRPr/>
          </a:p>
          <a:p>
            <a:pPr marL="742950" marR="0" lvl="1" indent="-285750" algn="l" rtl="0">
              <a:spcBef>
                <a:spcPts val="0"/>
              </a:spcBef>
              <a:spcAft>
                <a:spcPts val="0"/>
              </a:spcAft>
              <a:buClr>
                <a:schemeClr val="dk1"/>
              </a:buClr>
              <a:buSzPts val="1800"/>
              <a:buFont typeface="Arial"/>
              <a:buChar char="•"/>
            </a:pPr>
            <a:r>
              <a:rPr lang="en-US" sz="1800" b="0" i="0" u="none" strike="noStrike" cap="none">
                <a:solidFill>
                  <a:schemeClr val="dk1"/>
                </a:solidFill>
                <a:latin typeface="Calibri"/>
                <a:ea typeface="Calibri"/>
                <a:cs typeface="Calibri"/>
                <a:sym typeface="Calibri"/>
              </a:rPr>
              <a:t>1960 April 29th,  some Washington University students held a sit-in at the Parkmoor Restaurant, 6737 Clayton Road because their integrated group was refused service.</a:t>
            </a:r>
            <a:endParaRPr sz="1800" b="1" i="0" u="none" strike="noStrike" cap="none">
              <a:solidFill>
                <a:schemeClr val="dk1"/>
              </a:solidFill>
              <a:latin typeface="Calibri"/>
              <a:ea typeface="Calibri"/>
              <a:cs typeface="Calibri"/>
              <a:sym typeface="Calibri"/>
            </a:endParaRPr>
          </a:p>
          <a:p>
            <a:pPr marL="742950" marR="0" lvl="1" indent="-285750" algn="l" rtl="0">
              <a:spcBef>
                <a:spcPts val="0"/>
              </a:spcBef>
              <a:spcAft>
                <a:spcPts val="0"/>
              </a:spcAft>
              <a:buClr>
                <a:schemeClr val="dk1"/>
              </a:buClr>
              <a:buSzPts val="1800"/>
              <a:buFont typeface="Arial"/>
              <a:buChar char="•"/>
            </a:pPr>
            <a:r>
              <a:rPr lang="en-US" sz="1800" b="0" i="0" u="none" strike="noStrike" cap="none">
                <a:solidFill>
                  <a:schemeClr val="dk1"/>
                </a:solidFill>
                <a:latin typeface="Calibri"/>
                <a:ea typeface="Calibri"/>
                <a:cs typeface="Calibri"/>
                <a:sym typeface="Calibri"/>
              </a:rPr>
              <a:t>1960 June 17th, The </a:t>
            </a:r>
            <a:r>
              <a:rPr lang="en-US" sz="1800" b="0" i="1" u="none" strike="noStrike" cap="none">
                <a:solidFill>
                  <a:schemeClr val="dk1"/>
                </a:solidFill>
                <a:latin typeface="Calibri"/>
                <a:ea typeface="Calibri"/>
                <a:cs typeface="Calibri"/>
                <a:sym typeface="Calibri"/>
              </a:rPr>
              <a:t>St. Louis Argus</a:t>
            </a:r>
            <a:r>
              <a:rPr lang="en-US" sz="1800" b="0" i="0" u="none" strike="noStrike" cap="none">
                <a:solidFill>
                  <a:schemeClr val="dk1"/>
                </a:solidFill>
                <a:latin typeface="Calibri"/>
                <a:ea typeface="Calibri"/>
                <a:cs typeface="Calibri"/>
                <a:sym typeface="Calibri"/>
              </a:rPr>
              <a:t> reported that most Clayton restaurants and drug stores quietly opened their establishments to all races.  This was done through an agreement between the local government and the businesses.  Two restaurants did not comply.</a:t>
            </a:r>
            <a:endParaRPr/>
          </a:p>
          <a:p>
            <a:pPr marL="742950" marR="0" lvl="1" indent="-285750" algn="l" rtl="0">
              <a:spcBef>
                <a:spcPts val="0"/>
              </a:spcBef>
              <a:spcAft>
                <a:spcPts val="0"/>
              </a:spcAft>
              <a:buClr>
                <a:schemeClr val="dk1"/>
              </a:buClr>
              <a:buSzPts val="1800"/>
              <a:buFont typeface="Arial"/>
              <a:buChar char="•"/>
            </a:pPr>
            <a:r>
              <a:rPr lang="en-US" sz="1800" b="0" i="0" u="none" strike="noStrike" cap="none">
                <a:solidFill>
                  <a:schemeClr val="dk1"/>
                </a:solidFill>
                <a:latin typeface="Calibri"/>
                <a:ea typeface="Calibri"/>
                <a:cs typeface="Calibri"/>
                <a:sym typeface="Calibri"/>
              </a:rPr>
              <a:t>1961 September 29, 1961, the final service is held at First Baptist Church of Clayton.  The congregation moved to 2801 Union.  The church was renamed Clayton Missionary Baptist.</a:t>
            </a:r>
            <a:endParaRPr sz="1800" b="1" i="0" u="none" strike="noStrike" cap="none">
              <a:solidFill>
                <a:schemeClr val="dk1"/>
              </a:solidFill>
              <a:latin typeface="Calibri"/>
              <a:ea typeface="Calibri"/>
              <a:cs typeface="Calibri"/>
              <a:sym typeface="Calibri"/>
            </a:endParaRPr>
          </a:p>
          <a:p>
            <a:pPr marL="742950" marR="0" lvl="1" indent="-285750" algn="l" rtl="0">
              <a:spcBef>
                <a:spcPts val="0"/>
              </a:spcBef>
              <a:spcAft>
                <a:spcPts val="0"/>
              </a:spcAft>
              <a:buClr>
                <a:schemeClr val="dk1"/>
              </a:buClr>
              <a:buSzPts val="1800"/>
              <a:buFont typeface="Arial"/>
              <a:buChar char="•"/>
            </a:pPr>
            <a:r>
              <a:rPr lang="en-US" sz="1800" b="0" i="0" u="none" strike="noStrike" cap="none">
                <a:solidFill>
                  <a:schemeClr val="dk1"/>
                </a:solidFill>
                <a:latin typeface="Calibri"/>
                <a:ea typeface="Calibri"/>
                <a:cs typeface="Calibri"/>
                <a:sym typeface="Calibri"/>
              </a:rPr>
              <a:t>1962, Nov. 23rd, arsonists damaged vacated First Baptist Church building. </a:t>
            </a:r>
            <a:endParaRPr sz="1800" b="1" i="0" u="none" strike="noStrike" cap="none">
              <a:solidFill>
                <a:schemeClr val="dk1"/>
              </a:solidFill>
              <a:latin typeface="Calibri"/>
              <a:ea typeface="Calibri"/>
              <a:cs typeface="Calibri"/>
              <a:sym typeface="Calibri"/>
            </a:endParaRPr>
          </a:p>
          <a:p>
            <a:pPr marL="457200" marR="0" lvl="1" indent="0" algn="l" rtl="0">
              <a:spcBef>
                <a:spcPts val="0"/>
              </a:spcBef>
              <a:spcAft>
                <a:spcPts val="0"/>
              </a:spcAft>
              <a:buNone/>
            </a:pPr>
            <a:endParaRPr sz="1800" b="1" i="0" u="none" strike="noStrike" cap="none">
              <a:solidFill>
                <a:schemeClr val="dk1"/>
              </a:solidFill>
              <a:latin typeface="Calibri"/>
              <a:ea typeface="Calibri"/>
              <a:cs typeface="Calibri"/>
              <a:sym typeface="Calibri"/>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91"/>
        <p:cNvGrpSpPr/>
        <p:nvPr/>
      </p:nvGrpSpPr>
      <p:grpSpPr>
        <a:xfrm>
          <a:off x="0" y="0"/>
          <a:ext cx="0" cy="0"/>
          <a:chOff x="0" y="0"/>
          <a:chExt cx="0" cy="0"/>
        </a:xfrm>
      </p:grpSpPr>
      <p:sp>
        <p:nvSpPr>
          <p:cNvPr id="292" name="Google Shape;292;p34"/>
          <p:cNvSpPr txBox="1"/>
          <p:nvPr/>
        </p:nvSpPr>
        <p:spPr>
          <a:xfrm>
            <a:off x="477078" y="318052"/>
            <a:ext cx="11310731" cy="563231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a:solidFill>
                  <a:schemeClr val="dk1"/>
                </a:solidFill>
                <a:latin typeface="Calibri"/>
                <a:ea typeface="Calibri"/>
                <a:cs typeface="Calibri"/>
                <a:sym typeface="Calibri"/>
              </a:rPr>
              <a:t>Timeline: African American Community History of Clayton (Courtesy: Donna Rogers-Beard) - Red = DRB Notes Community Focus; Blue = GW Community Focus</a:t>
            </a:r>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1964 March 18th, the Post-Dispatch reported “nine Clayton High School students will attend classes next week at Central High School in Little Rock, Ark. And meet with Gov. Faubus.  Fifteen Little Rock High School students will spend the week attending classes at Clayton High and living in the homes of Clayton students.”  At the time it was reported that there were about two or three Black students enrolled at Clayton High School.</a:t>
            </a:r>
            <a:endParaRPr sz="1800" b="1">
              <a:solidFill>
                <a:schemeClr val="dk1"/>
              </a:solidFill>
              <a:latin typeface="Calibri"/>
              <a:ea typeface="Calibri"/>
              <a:cs typeface="Calibri"/>
              <a:sym typeface="Calibri"/>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1969 Ms. Emma Novel began teaching at Clayton High School.   She and her husband were residents of Clayton for 50 years. She retired in 1973.</a:t>
            </a:r>
            <a:br>
              <a:rPr lang="en-US" sz="1800">
                <a:solidFill>
                  <a:schemeClr val="dk1"/>
                </a:solidFill>
                <a:latin typeface="Calibri"/>
                <a:ea typeface="Calibri"/>
                <a:cs typeface="Calibri"/>
                <a:sym typeface="Calibri"/>
              </a:rPr>
            </a:br>
            <a:br>
              <a:rPr lang="en-US" sz="1800">
                <a:solidFill>
                  <a:schemeClr val="dk1"/>
                </a:solidFill>
                <a:latin typeface="Calibri"/>
                <a:ea typeface="Calibri"/>
                <a:cs typeface="Calibri"/>
                <a:sym typeface="Calibri"/>
              </a:rPr>
            </a:br>
            <a:endParaRPr sz="1800" b="1">
              <a:solidFill>
                <a:schemeClr val="dk1"/>
              </a:solidFill>
              <a:latin typeface="Calibri"/>
              <a:ea typeface="Calibri"/>
              <a:cs typeface="Calibri"/>
              <a:sym typeface="Calibri"/>
            </a:endParaRPr>
          </a:p>
          <a:p>
            <a:pPr marL="285750" marR="0" lvl="0" indent="-285750" algn="l" rtl="0">
              <a:spcBef>
                <a:spcPts val="0"/>
              </a:spcBef>
              <a:spcAft>
                <a:spcPts val="0"/>
              </a:spcAft>
              <a:buClr>
                <a:schemeClr val="dk1"/>
              </a:buClr>
              <a:buSzPts val="1800"/>
              <a:buFont typeface="Arial"/>
              <a:buChar char="•"/>
            </a:pPr>
            <a:r>
              <a:rPr lang="en-US" sz="1800" b="1">
                <a:solidFill>
                  <a:schemeClr val="dk1"/>
                </a:solidFill>
                <a:latin typeface="Calibri"/>
                <a:ea typeface="Calibri"/>
                <a:cs typeface="Calibri"/>
                <a:sym typeface="Calibri"/>
              </a:rPr>
              <a:t>1970s</a:t>
            </a:r>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1971 Post Dispatch wrote about the property at 7737 Carondelet Avenue being one of the last residential in the central business district.  The property belonged to the Willmann family.  Capt. Willmann, the owner of the property, </a:t>
            </a:r>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who is White and a former sheriff, recalled “the old Negro settlement along Bonhomme Avenue” was the first to area to go commercial.  </a:t>
            </a:r>
            <a:endParaRPr sz="1800" b="1">
              <a:solidFill>
                <a:schemeClr val="dk1"/>
              </a:solidFill>
              <a:latin typeface="Calibri"/>
              <a:ea typeface="Calibri"/>
              <a:cs typeface="Calibri"/>
              <a:sym typeface="Calibri"/>
            </a:endParaRPr>
          </a:p>
          <a:p>
            <a:pPr marL="0" marR="0" lvl="0" indent="0" algn="l" rtl="0">
              <a:spcBef>
                <a:spcPts val="0"/>
              </a:spcBef>
              <a:spcAft>
                <a:spcPts val="0"/>
              </a:spcAft>
              <a:buNone/>
            </a:pPr>
            <a:br>
              <a:rPr lang="en-US" sz="1800">
                <a:solidFill>
                  <a:schemeClr val="dk1"/>
                </a:solidFill>
                <a:latin typeface="Calibri"/>
                <a:ea typeface="Calibri"/>
                <a:cs typeface="Calibri"/>
                <a:sym typeface="Calibri"/>
              </a:rPr>
            </a:br>
            <a:br>
              <a:rPr lang="en-US" sz="1800">
                <a:solidFill>
                  <a:schemeClr val="dk1"/>
                </a:solidFill>
                <a:latin typeface="Calibri"/>
                <a:ea typeface="Calibri"/>
                <a:cs typeface="Calibri"/>
                <a:sym typeface="Calibri"/>
              </a:rPr>
            </a:br>
            <a:endParaRPr sz="1800" b="1">
              <a:solidFill>
                <a:schemeClr val="dk1"/>
              </a:solidFill>
              <a:latin typeface="Calibri"/>
              <a:ea typeface="Calibri"/>
              <a:cs typeface="Calibri"/>
              <a:sym typeface="Calibri"/>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Google Shape;297;p35"/>
          <p:cNvSpPr txBox="1"/>
          <p:nvPr/>
        </p:nvSpPr>
        <p:spPr>
          <a:xfrm>
            <a:off x="477078" y="318052"/>
            <a:ext cx="11310731" cy="563231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a:solidFill>
                  <a:schemeClr val="dk1"/>
                </a:solidFill>
                <a:latin typeface="Calibri"/>
                <a:ea typeface="Calibri"/>
                <a:cs typeface="Calibri"/>
                <a:sym typeface="Calibri"/>
              </a:rPr>
              <a:t>Timeline: African American Community History of Clayton (Courtesy: Donna Rogers-Beard) - Red = DRB Notes Community Focus; Blue = GW Community Focus</a:t>
            </a:r>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a:p>
            <a:pPr marL="0" marR="0" lvl="0" indent="0" algn="l" rtl="0">
              <a:spcBef>
                <a:spcPts val="0"/>
              </a:spcBef>
              <a:spcAft>
                <a:spcPts val="0"/>
              </a:spcAft>
              <a:buNone/>
            </a:pPr>
            <a:r>
              <a:rPr lang="en-US" sz="1800" b="1">
                <a:solidFill>
                  <a:schemeClr val="dk1"/>
                </a:solidFill>
                <a:latin typeface="Calibri"/>
                <a:ea typeface="Calibri"/>
                <a:cs typeface="Calibri"/>
                <a:sym typeface="Calibri"/>
              </a:rPr>
              <a:t>2000s</a:t>
            </a:r>
            <a:endParaRPr/>
          </a:p>
          <a:p>
            <a:pPr marL="742950" marR="0" lvl="1" indent="-285750" algn="l" rtl="0">
              <a:spcBef>
                <a:spcPts val="0"/>
              </a:spcBef>
              <a:spcAft>
                <a:spcPts val="0"/>
              </a:spcAft>
              <a:buClr>
                <a:schemeClr val="dk1"/>
              </a:buClr>
              <a:buSzPts val="1800"/>
              <a:buFont typeface="Arial"/>
              <a:buChar char="•"/>
            </a:pPr>
            <a:r>
              <a:rPr lang="en-US" sz="1800" b="0" i="0" u="none" strike="noStrike" cap="none">
                <a:solidFill>
                  <a:schemeClr val="dk1"/>
                </a:solidFill>
                <a:latin typeface="Calibri"/>
                <a:ea typeface="Calibri"/>
                <a:cs typeface="Calibri"/>
                <a:sym typeface="Calibri"/>
              </a:rPr>
              <a:t>2007 May 17th, the historical marker commemorating the Attucks School was placed at 7700 Bonhomme Avenue.  There was a reception immediately following at Clayton High School.</a:t>
            </a:r>
            <a:endParaRPr sz="1800" b="1" i="0" u="none" strike="noStrike" cap="none">
              <a:solidFill>
                <a:schemeClr val="dk1"/>
              </a:solidFill>
              <a:latin typeface="Calibri"/>
              <a:ea typeface="Calibri"/>
              <a:cs typeface="Calibri"/>
              <a:sym typeface="Calibri"/>
            </a:endParaRPr>
          </a:p>
          <a:p>
            <a:pPr marL="742950" marR="0" lvl="1" indent="-285750" algn="l" rtl="0">
              <a:spcBef>
                <a:spcPts val="0"/>
              </a:spcBef>
              <a:spcAft>
                <a:spcPts val="0"/>
              </a:spcAft>
              <a:buClr>
                <a:schemeClr val="dk1"/>
              </a:buClr>
              <a:buSzPts val="1800"/>
              <a:buFont typeface="Arial"/>
              <a:buChar char="•"/>
            </a:pPr>
            <a:r>
              <a:rPr lang="en-US" sz="1800" b="0" i="0" u="none" strike="noStrike" cap="none">
                <a:solidFill>
                  <a:schemeClr val="dk1"/>
                </a:solidFill>
                <a:latin typeface="Calibri"/>
                <a:ea typeface="Calibri"/>
                <a:cs typeface="Calibri"/>
                <a:sym typeface="Calibri"/>
              </a:rPr>
              <a:t>2019 the Community Equity Commission of the City of Clayton is established to provide the Mayor and Board of Aldermen with an additional resource as well as special insight and guidance on matters of equity, diversity and inclusion.</a:t>
            </a:r>
            <a:endParaRPr/>
          </a:p>
          <a:p>
            <a:pPr marL="742950" marR="0" lvl="1" indent="-285750" algn="l" rtl="0">
              <a:spcBef>
                <a:spcPts val="0"/>
              </a:spcBef>
              <a:spcAft>
                <a:spcPts val="0"/>
              </a:spcAft>
              <a:buClr>
                <a:schemeClr val="dk1"/>
              </a:buClr>
              <a:buSzPts val="1800"/>
              <a:buFont typeface="Arial"/>
              <a:buChar char="•"/>
            </a:pPr>
            <a:r>
              <a:rPr lang="en-US" sz="1800" b="0" i="0" u="none" strike="noStrike" cap="none">
                <a:solidFill>
                  <a:schemeClr val="dk1"/>
                </a:solidFill>
                <a:latin typeface="Calibri"/>
                <a:ea typeface="Calibri"/>
                <a:cs typeface="Calibri"/>
                <a:sym typeface="Calibri"/>
              </a:rPr>
              <a:t>2020 Clayton’s Mayor's Commemorative Landscape Task Force is established “to provide guidance to the BOA for any potential changes to the city’s current commemorative landscape in order to address community concerns that some items glorify racist or oppressive ideals. This could include adding new monuments that highlight important parts of Clayton history that have been overlooked.”</a:t>
            </a:r>
            <a:endParaRPr/>
          </a:p>
          <a:p>
            <a:pPr marL="742950" marR="0" lvl="1" indent="-285750" algn="l" rtl="0">
              <a:spcBef>
                <a:spcPts val="0"/>
              </a:spcBef>
              <a:spcAft>
                <a:spcPts val="0"/>
              </a:spcAft>
              <a:buClr>
                <a:schemeClr val="dk1"/>
              </a:buClr>
              <a:buSzPts val="1800"/>
              <a:buFont typeface="Arial"/>
              <a:buChar char="•"/>
            </a:pPr>
            <a:r>
              <a:rPr lang="en-US" sz="1800" b="0" i="0" u="none" strike="noStrike" cap="none">
                <a:solidFill>
                  <a:schemeClr val="dk1"/>
                </a:solidFill>
                <a:latin typeface="Calibri"/>
                <a:ea typeface="Calibri"/>
                <a:cs typeface="Calibri"/>
                <a:sym typeface="Calibri"/>
              </a:rPr>
              <a:t>2022 Mayor’s Commemorative Landscape Taskforce recommends commemoration of the African American history of Clayton. </a:t>
            </a:r>
            <a:endParaRPr/>
          </a:p>
          <a:p>
            <a:pPr marL="285750" marR="0" lvl="0" indent="-285750" algn="l" rtl="0">
              <a:spcBef>
                <a:spcPts val="0"/>
              </a:spcBef>
              <a:spcAft>
                <a:spcPts val="0"/>
              </a:spcAft>
              <a:buClr>
                <a:schemeClr val="dk1"/>
              </a:buClr>
              <a:buSzPts val="1800"/>
              <a:buFont typeface="Arial"/>
              <a:buChar char="•"/>
            </a:pPr>
            <a:br>
              <a:rPr lang="en-US" sz="1800">
                <a:solidFill>
                  <a:schemeClr val="dk1"/>
                </a:solidFill>
                <a:latin typeface="Calibri"/>
                <a:ea typeface="Calibri"/>
                <a:cs typeface="Calibri"/>
                <a:sym typeface="Calibri"/>
              </a:rPr>
            </a:br>
            <a:br>
              <a:rPr lang="en-US" sz="1800">
                <a:solidFill>
                  <a:schemeClr val="dk1"/>
                </a:solidFill>
                <a:latin typeface="Calibri"/>
                <a:ea typeface="Calibri"/>
                <a:cs typeface="Calibri"/>
                <a:sym typeface="Calibri"/>
              </a:rPr>
            </a:br>
            <a:br>
              <a:rPr lang="en-US" sz="1800">
                <a:solidFill>
                  <a:schemeClr val="dk1"/>
                </a:solidFill>
                <a:latin typeface="Calibri"/>
                <a:ea typeface="Calibri"/>
                <a:cs typeface="Calibri"/>
                <a:sym typeface="Calibri"/>
              </a:rPr>
            </a:br>
            <a:endParaRPr sz="1800" b="1">
              <a:solidFill>
                <a:schemeClr val="dk1"/>
              </a:solidFill>
              <a:latin typeface="Calibri"/>
              <a:ea typeface="Calibri"/>
              <a:cs typeface="Calibri"/>
              <a:sym typeface="Calibri"/>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sp>
        <p:nvSpPr>
          <p:cNvPr id="302" name="Google Shape;302;p36"/>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ctr" rtl="0">
              <a:lnSpc>
                <a:spcPct val="85000"/>
              </a:lnSpc>
              <a:spcBef>
                <a:spcPts val="0"/>
              </a:spcBef>
              <a:spcAft>
                <a:spcPts val="0"/>
              </a:spcAft>
              <a:buClr>
                <a:srgbClr val="1B5337"/>
              </a:buClr>
              <a:buSzPts val="4800"/>
              <a:buFont typeface="Times New Roman"/>
              <a:buNone/>
            </a:pPr>
            <a:r>
              <a:rPr lang="en-US">
                <a:solidFill>
                  <a:srgbClr val="1B5337"/>
                </a:solidFill>
                <a:latin typeface="Times New Roman"/>
                <a:ea typeface="Times New Roman"/>
                <a:cs typeface="Times New Roman"/>
                <a:sym typeface="Times New Roman"/>
              </a:rPr>
              <a:t>Comments/Questions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4"/>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243D14"/>
              </a:buClr>
              <a:buSzPts val="4800"/>
              <a:buFont typeface="Times New Roman"/>
              <a:buNone/>
            </a:pPr>
            <a:r>
              <a:rPr lang="en-US">
                <a:solidFill>
                  <a:srgbClr val="243D14"/>
                </a:solidFill>
                <a:latin typeface="Times New Roman"/>
                <a:ea typeface="Times New Roman"/>
                <a:cs typeface="Times New Roman"/>
                <a:sym typeface="Times New Roman"/>
              </a:rPr>
              <a:t>Summary</a:t>
            </a:r>
            <a:endParaRPr/>
          </a:p>
        </p:txBody>
      </p:sp>
      <p:sp>
        <p:nvSpPr>
          <p:cNvPr id="119" name="Google Shape;119;p4"/>
          <p:cNvSpPr txBox="1">
            <a:spLocks noGrp="1"/>
          </p:cNvSpPr>
          <p:nvPr>
            <p:ph type="body" idx="1"/>
          </p:nvPr>
        </p:nvSpPr>
        <p:spPr>
          <a:xfrm>
            <a:off x="1097280" y="1845734"/>
            <a:ext cx="10058400" cy="4386390"/>
          </a:xfrm>
          <a:prstGeom prst="rect">
            <a:avLst/>
          </a:prstGeom>
          <a:noFill/>
          <a:ln>
            <a:noFill/>
          </a:ln>
        </p:spPr>
        <p:txBody>
          <a:bodyPr spcFirstLastPara="1" wrap="square" lIns="0" tIns="45700" rIns="0" bIns="45700" anchor="t" anchorCtr="0">
            <a:normAutofit fontScale="32500" lnSpcReduction="20000"/>
          </a:bodyPr>
          <a:lstStyle/>
          <a:p>
            <a:pPr marL="91440" lvl="0" indent="-152717" algn="l" rtl="0">
              <a:lnSpc>
                <a:spcPct val="120000"/>
              </a:lnSpc>
              <a:spcBef>
                <a:spcPts val="0"/>
              </a:spcBef>
              <a:spcAft>
                <a:spcPts val="0"/>
              </a:spcAft>
              <a:buSzPct val="100000"/>
              <a:buChar char=" "/>
            </a:pPr>
            <a:r>
              <a:rPr lang="en-US" sz="7400" b="1">
                <a:solidFill>
                  <a:schemeClr val="accent2"/>
                </a:solidFill>
              </a:rPr>
              <a:t>The Mayor’s Commemorative Landscape Task Force recommends a multi-dimensional, phased commitment to commemorating the African American history of Clayton</a:t>
            </a:r>
            <a:r>
              <a:rPr lang="en-US" sz="7400" b="1"/>
              <a:t>. </a:t>
            </a:r>
            <a:endParaRPr/>
          </a:p>
          <a:p>
            <a:pPr marL="91440" lvl="0" indent="-152717" algn="l" rtl="0">
              <a:lnSpc>
                <a:spcPct val="120000"/>
              </a:lnSpc>
              <a:spcBef>
                <a:spcPts val="1400"/>
              </a:spcBef>
              <a:spcAft>
                <a:spcPts val="0"/>
              </a:spcAft>
              <a:buSzPct val="100000"/>
              <a:buChar char=" "/>
            </a:pPr>
            <a:r>
              <a:rPr lang="en-US" sz="7400"/>
              <a:t>Between the 1880s and 1960s Clayton was home to a substantial and thriving Black community, despite persistent discrimination, limited economic opportunity, and political influence. Black Clayton residents were homeowners and renters, employed in various sectors as educators, laborers, domestics, and city workers. They established two of the first churches in Clayton, started businesses, and enriched the cultural life of Clayton in numerous ways. </a:t>
            </a:r>
            <a:br>
              <a:rPr lang="en-US" sz="7400"/>
            </a:br>
            <a:br>
              <a:rPr lang="en-US" sz="8000"/>
            </a:b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5"/>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243D14"/>
              </a:buClr>
              <a:buSzPts val="4800"/>
              <a:buFont typeface="Times New Roman"/>
              <a:buNone/>
            </a:pPr>
            <a:r>
              <a:rPr lang="en-US">
                <a:solidFill>
                  <a:srgbClr val="243D14"/>
                </a:solidFill>
                <a:latin typeface="Times New Roman"/>
                <a:ea typeface="Times New Roman"/>
                <a:cs typeface="Times New Roman"/>
                <a:sym typeface="Times New Roman"/>
              </a:rPr>
              <a:t>Summary</a:t>
            </a:r>
            <a:endParaRPr/>
          </a:p>
        </p:txBody>
      </p:sp>
      <p:sp>
        <p:nvSpPr>
          <p:cNvPr id="125" name="Google Shape;125;p5"/>
          <p:cNvSpPr txBox="1">
            <a:spLocks noGrp="1"/>
          </p:cNvSpPr>
          <p:nvPr>
            <p:ph type="body" idx="1"/>
          </p:nvPr>
        </p:nvSpPr>
        <p:spPr>
          <a:xfrm>
            <a:off x="1097280" y="1845734"/>
            <a:ext cx="10058400" cy="4386390"/>
          </a:xfrm>
          <a:prstGeom prst="rect">
            <a:avLst/>
          </a:prstGeom>
          <a:noFill/>
          <a:ln>
            <a:noFill/>
          </a:ln>
        </p:spPr>
        <p:txBody>
          <a:bodyPr spcFirstLastPara="1" wrap="square" lIns="0" tIns="45700" rIns="0" bIns="45700" anchor="t" anchorCtr="0">
            <a:normAutofit fontScale="25000" lnSpcReduction="20000"/>
          </a:bodyPr>
          <a:lstStyle/>
          <a:p>
            <a:pPr marL="91440" lvl="0" indent="-152400" algn="l" rtl="0">
              <a:lnSpc>
                <a:spcPct val="120000"/>
              </a:lnSpc>
              <a:spcBef>
                <a:spcPts val="0"/>
              </a:spcBef>
              <a:spcAft>
                <a:spcPts val="0"/>
              </a:spcAft>
              <a:buSzPct val="100000"/>
              <a:buChar char=" "/>
            </a:pPr>
            <a:r>
              <a:rPr lang="en-US" sz="9600" b="1">
                <a:solidFill>
                  <a:schemeClr val="accent2"/>
                </a:solidFill>
              </a:rPr>
              <a:t>The Black community was established in an integrated “Old Clayton” - and grew there in part because housing discrimination and restrictive covenants prohibited residence elsewhere - and was uprooted with other residents of that area by “urban renewal” projects in the mid-twentieth century.</a:t>
            </a:r>
            <a:r>
              <a:rPr lang="en-US" sz="9600">
                <a:solidFill>
                  <a:schemeClr val="accent2"/>
                </a:solidFill>
              </a:rPr>
              <a:t> </a:t>
            </a:r>
            <a:endParaRPr/>
          </a:p>
          <a:p>
            <a:pPr marL="91440" lvl="0" indent="-152400" algn="l" rtl="0">
              <a:lnSpc>
                <a:spcPct val="120000"/>
              </a:lnSpc>
              <a:spcBef>
                <a:spcPts val="1400"/>
              </a:spcBef>
              <a:spcAft>
                <a:spcPts val="0"/>
              </a:spcAft>
              <a:buSzPct val="100000"/>
              <a:buChar char=" "/>
            </a:pPr>
            <a:r>
              <a:rPr lang="en-US" sz="9600"/>
              <a:t>As Clayton grew Black residents were displaced by a combination of racial-residential restrictions and rising housing costs. Today Old Clayton is the downtown business district and its African American community history has largely been erased and forgotten. For more detail on this history of Clayton’s African American community see the timeline and map in the Appendix.</a:t>
            </a:r>
            <a:endParaRPr/>
          </a:p>
          <a:p>
            <a:pPr marL="91440" lvl="0" indent="-117475" algn="l" rtl="0">
              <a:lnSpc>
                <a:spcPct val="120000"/>
              </a:lnSpc>
              <a:spcBef>
                <a:spcPts val="1400"/>
              </a:spcBef>
              <a:spcAft>
                <a:spcPts val="0"/>
              </a:spcAft>
              <a:buSzPct val="100000"/>
              <a:buChar char=" "/>
            </a:pPr>
            <a:br>
              <a:rPr lang="en-US" sz="7400"/>
            </a:br>
            <a:br>
              <a:rPr lang="en-US" sz="8000"/>
            </a:b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6"/>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243D14"/>
              </a:buClr>
              <a:buSzPts val="4800"/>
              <a:buFont typeface="Times New Roman"/>
              <a:buNone/>
            </a:pPr>
            <a:r>
              <a:rPr lang="en-US">
                <a:solidFill>
                  <a:srgbClr val="243D14"/>
                </a:solidFill>
                <a:latin typeface="Times New Roman"/>
                <a:ea typeface="Times New Roman"/>
                <a:cs typeface="Times New Roman"/>
                <a:sym typeface="Times New Roman"/>
              </a:rPr>
              <a:t>Summary</a:t>
            </a:r>
            <a:endParaRPr/>
          </a:p>
        </p:txBody>
      </p:sp>
      <p:sp>
        <p:nvSpPr>
          <p:cNvPr id="131" name="Google Shape;131;p6"/>
          <p:cNvSpPr txBox="1">
            <a:spLocks noGrp="1"/>
          </p:cNvSpPr>
          <p:nvPr>
            <p:ph type="body" idx="1"/>
          </p:nvPr>
        </p:nvSpPr>
        <p:spPr>
          <a:xfrm>
            <a:off x="1097280" y="1845734"/>
            <a:ext cx="10058400" cy="4386390"/>
          </a:xfrm>
          <a:prstGeom prst="rect">
            <a:avLst/>
          </a:prstGeom>
          <a:noFill/>
          <a:ln>
            <a:noFill/>
          </a:ln>
        </p:spPr>
        <p:txBody>
          <a:bodyPr spcFirstLastPara="1" wrap="square" lIns="0" tIns="45700" rIns="0" bIns="45700" anchor="t" anchorCtr="0">
            <a:normAutofit fontScale="25000" lnSpcReduction="20000"/>
          </a:bodyPr>
          <a:lstStyle/>
          <a:p>
            <a:pPr marL="91440" lvl="0" indent="-152400" algn="l" rtl="0">
              <a:lnSpc>
                <a:spcPct val="120000"/>
              </a:lnSpc>
              <a:spcBef>
                <a:spcPts val="0"/>
              </a:spcBef>
              <a:spcAft>
                <a:spcPts val="0"/>
              </a:spcAft>
              <a:buSzPct val="100000"/>
              <a:buChar char=" "/>
            </a:pPr>
            <a:r>
              <a:rPr lang="en-US" sz="9600" b="1">
                <a:solidFill>
                  <a:schemeClr val="accent2"/>
                </a:solidFill>
              </a:rPr>
              <a:t>As Clayton seeks to become recognized as a welcoming, inclusive community, we should prioritize greater remembrance of this once thriving community, including acknowledgment and disavowal of the policies and practices that led to its decline and marginalization. </a:t>
            </a:r>
            <a:endParaRPr/>
          </a:p>
          <a:p>
            <a:pPr marL="91440" lvl="0" indent="-152400" algn="l" rtl="0">
              <a:lnSpc>
                <a:spcPct val="120000"/>
              </a:lnSpc>
              <a:spcBef>
                <a:spcPts val="1400"/>
              </a:spcBef>
              <a:spcAft>
                <a:spcPts val="0"/>
              </a:spcAft>
              <a:buSzPct val="100000"/>
              <a:buChar char=" "/>
            </a:pPr>
            <a:r>
              <a:rPr lang="en-US" sz="9600">
                <a:solidFill>
                  <a:schemeClr val="dk1"/>
                </a:solidFill>
              </a:rPr>
              <a:t>We recommend a multi-dimensional, phased approach to remembrance of the Black history of Clayton </a:t>
            </a:r>
            <a:r>
              <a:rPr lang="en-US" sz="9600"/>
              <a:t>involving the collection and preservation of historical documents and the installation of historical markers in key places (phase one); creation of virtual and physical tours (phase two); and public art and/or interpretive content through exhibitions in museums, libraries, community parks, or other appropriate locations (phase three).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7"/>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243D14"/>
              </a:buClr>
              <a:buSzPts val="4800"/>
              <a:buFont typeface="Times New Roman"/>
              <a:buNone/>
            </a:pPr>
            <a:r>
              <a:rPr lang="en-US">
                <a:solidFill>
                  <a:srgbClr val="243D14"/>
                </a:solidFill>
                <a:latin typeface="Times New Roman"/>
                <a:ea typeface="Times New Roman"/>
                <a:cs typeface="Times New Roman"/>
                <a:sym typeface="Times New Roman"/>
              </a:rPr>
              <a:t>Summary</a:t>
            </a:r>
            <a:endParaRPr/>
          </a:p>
        </p:txBody>
      </p:sp>
      <p:sp>
        <p:nvSpPr>
          <p:cNvPr id="137" name="Google Shape;137;p7"/>
          <p:cNvSpPr txBox="1">
            <a:spLocks noGrp="1"/>
          </p:cNvSpPr>
          <p:nvPr>
            <p:ph type="body" idx="1"/>
          </p:nvPr>
        </p:nvSpPr>
        <p:spPr>
          <a:xfrm>
            <a:off x="1097280" y="1845734"/>
            <a:ext cx="10058400" cy="4386390"/>
          </a:xfrm>
          <a:prstGeom prst="rect">
            <a:avLst/>
          </a:prstGeom>
          <a:noFill/>
          <a:ln>
            <a:noFill/>
          </a:ln>
        </p:spPr>
        <p:txBody>
          <a:bodyPr spcFirstLastPara="1" wrap="square" lIns="0" tIns="45700" rIns="0" bIns="45700" anchor="t" anchorCtr="0">
            <a:normAutofit fontScale="25000" lnSpcReduction="20000"/>
          </a:bodyPr>
          <a:lstStyle/>
          <a:p>
            <a:pPr marL="91440" lvl="0" indent="-152400" algn="l" rtl="0">
              <a:lnSpc>
                <a:spcPct val="120000"/>
              </a:lnSpc>
              <a:spcBef>
                <a:spcPts val="0"/>
              </a:spcBef>
              <a:spcAft>
                <a:spcPts val="0"/>
              </a:spcAft>
              <a:buSzPct val="100000"/>
              <a:buChar char=" "/>
            </a:pPr>
            <a:r>
              <a:rPr lang="en-US" sz="9600" b="1">
                <a:solidFill>
                  <a:schemeClr val="accent2"/>
                </a:solidFill>
              </a:rPr>
              <a:t>We would also recommend that the history on the website be amended to include this community.</a:t>
            </a:r>
            <a:r>
              <a:rPr lang="en-US" sz="9600"/>
              <a:t> As it currently stands, there is no mention of it on the City of Clayton’s website: </a:t>
            </a:r>
            <a:r>
              <a:rPr lang="en-US" sz="9600" u="sng">
                <a:solidFill>
                  <a:schemeClr val="hlink"/>
                </a:solidFill>
                <a:hlinkClick r:id="rId3"/>
              </a:rPr>
              <a:t>https://www.claytonmo.gov/government/history</a:t>
            </a:r>
            <a:endParaRPr sz="9600"/>
          </a:p>
          <a:p>
            <a:pPr marL="91440" lvl="0" indent="-152400" algn="l" rtl="0">
              <a:lnSpc>
                <a:spcPct val="120000"/>
              </a:lnSpc>
              <a:spcBef>
                <a:spcPts val="1400"/>
              </a:spcBef>
              <a:spcAft>
                <a:spcPts val="0"/>
              </a:spcAft>
              <a:buSzPct val="100000"/>
              <a:buChar char=" "/>
            </a:pPr>
            <a:br>
              <a:rPr lang="en-US" sz="9600"/>
            </a:br>
            <a:r>
              <a:rPr lang="en-US" sz="9600"/>
              <a:t>This would be an on-going effort, working with CCF, staff and appropriate committees and commissions as determined by the BOA to find other ways to tell this story.</a:t>
            </a:r>
            <a:r>
              <a:rPr lang="en-US" sz="9600" i="1"/>
              <a:t> </a:t>
            </a:r>
            <a:r>
              <a:rPr lang="en-US" sz="9600"/>
              <a:t>At this stage we seek a commitment in principle to the proposed commemorative effort, outlining the rationale and recommended approach.</a:t>
            </a:r>
            <a:endParaRPr/>
          </a:p>
          <a:p>
            <a:pPr marL="91440" lvl="0" indent="-152400" algn="l" rtl="0">
              <a:lnSpc>
                <a:spcPct val="120000"/>
              </a:lnSpc>
              <a:spcBef>
                <a:spcPts val="1400"/>
              </a:spcBef>
              <a:spcAft>
                <a:spcPts val="0"/>
              </a:spcAft>
              <a:buSzPct val="100000"/>
              <a:buChar char=" "/>
            </a:pPr>
            <a:br>
              <a:rPr lang="en-US" sz="9600"/>
            </a:br>
            <a:br>
              <a:rPr lang="en-US" sz="8000"/>
            </a:br>
            <a:br>
              <a:rPr lang="en-US" sz="7400"/>
            </a:br>
            <a:br>
              <a:rPr lang="en-US" sz="8000"/>
            </a:br>
            <a:endParaRPr sz="96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8"/>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243D14"/>
              </a:buClr>
              <a:buSzPts val="4800"/>
              <a:buFont typeface="Times New Roman"/>
              <a:buNone/>
            </a:pPr>
            <a:r>
              <a:rPr lang="en-US">
                <a:solidFill>
                  <a:srgbClr val="243D14"/>
                </a:solidFill>
                <a:latin typeface="Times New Roman"/>
                <a:ea typeface="Times New Roman"/>
                <a:cs typeface="Times New Roman"/>
                <a:sym typeface="Times New Roman"/>
              </a:rPr>
              <a:t>Approval Process</a:t>
            </a:r>
            <a:endParaRPr/>
          </a:p>
        </p:txBody>
      </p:sp>
      <p:sp>
        <p:nvSpPr>
          <p:cNvPr id="143" name="Google Shape;143;p8"/>
          <p:cNvSpPr/>
          <p:nvPr/>
        </p:nvSpPr>
        <p:spPr>
          <a:xfrm>
            <a:off x="906012" y="2014212"/>
            <a:ext cx="3145871" cy="887454"/>
          </a:xfrm>
          <a:prstGeom prst="flowChartProcess">
            <a:avLst/>
          </a:prstGeom>
          <a:solidFill>
            <a:srgbClr val="2D8DA8"/>
          </a:solidFill>
          <a:ln w="12700" cap="flat" cmpd="sng">
            <a:solidFill>
              <a:schemeClr val="dk1"/>
            </a:solidFill>
            <a:prstDash val="solid"/>
            <a:round/>
            <a:headEnd type="none" w="sm" len="sm"/>
            <a:tailEnd type="none" w="sm" len="sm"/>
          </a:ln>
          <a:effectLst>
            <a:outerShdw blurRad="38100" dist="25400" dir="2700000" algn="br" rotWithShape="0">
              <a:srgbClr val="000000">
                <a:alpha val="6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Clr>
                <a:schemeClr val="lt1"/>
              </a:buClr>
              <a:buSzPts val="1800"/>
              <a:buFont typeface="Calibri"/>
              <a:buNone/>
            </a:pPr>
            <a:r>
              <a:rPr lang="en-US" sz="1800" b="0" i="0" u="none" strike="noStrike" cap="none">
                <a:solidFill>
                  <a:schemeClr val="lt1"/>
                </a:solidFill>
                <a:latin typeface="Calibri"/>
                <a:ea typeface="Calibri"/>
                <a:cs typeface="Calibri"/>
                <a:sym typeface="Calibri"/>
              </a:rPr>
              <a:t>CLTF identifies an action or opportunity</a:t>
            </a:r>
            <a:endParaRPr/>
          </a:p>
        </p:txBody>
      </p:sp>
      <p:sp>
        <p:nvSpPr>
          <p:cNvPr id="144" name="Google Shape;144;p8"/>
          <p:cNvSpPr/>
          <p:nvPr/>
        </p:nvSpPr>
        <p:spPr>
          <a:xfrm>
            <a:off x="906012" y="3455369"/>
            <a:ext cx="3145872" cy="887454"/>
          </a:xfrm>
          <a:prstGeom prst="flowChartProcess">
            <a:avLst/>
          </a:prstGeom>
          <a:solidFill>
            <a:srgbClr val="2D8DA8"/>
          </a:solidFill>
          <a:ln w="12700" cap="flat" cmpd="sng">
            <a:solidFill>
              <a:schemeClr val="dk1"/>
            </a:solidFill>
            <a:prstDash val="solid"/>
            <a:round/>
            <a:headEnd type="none" w="sm" len="sm"/>
            <a:tailEnd type="none" w="sm" len="sm"/>
          </a:ln>
          <a:effectLst>
            <a:outerShdw blurRad="38100" dist="25400" dir="2700000" algn="br" rotWithShape="0">
              <a:srgbClr val="000000">
                <a:alpha val="6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Clr>
                <a:schemeClr val="lt1"/>
              </a:buClr>
              <a:buSzPts val="1800"/>
              <a:buFont typeface="Calibri"/>
              <a:buNone/>
            </a:pPr>
            <a:r>
              <a:rPr lang="en-US" sz="1800" b="0" i="0" u="none" strike="noStrike" cap="none">
                <a:solidFill>
                  <a:schemeClr val="lt1"/>
                </a:solidFill>
                <a:latin typeface="Calibri"/>
                <a:ea typeface="Calibri"/>
                <a:cs typeface="Calibri"/>
                <a:sym typeface="Calibri"/>
              </a:rPr>
              <a:t>CLTF presents item to CCF History and CEC for community input during public meetings</a:t>
            </a:r>
            <a:endParaRPr/>
          </a:p>
        </p:txBody>
      </p:sp>
      <p:sp>
        <p:nvSpPr>
          <p:cNvPr id="145" name="Google Shape;145;p8"/>
          <p:cNvSpPr/>
          <p:nvPr/>
        </p:nvSpPr>
        <p:spPr>
          <a:xfrm>
            <a:off x="4645671" y="3455369"/>
            <a:ext cx="3953045" cy="887454"/>
          </a:xfrm>
          <a:prstGeom prst="flowChartProcess">
            <a:avLst/>
          </a:prstGeom>
          <a:solidFill>
            <a:srgbClr val="2D8DA8"/>
          </a:solidFill>
          <a:ln w="12700" cap="flat" cmpd="sng">
            <a:solidFill>
              <a:schemeClr val="dk1"/>
            </a:solidFill>
            <a:prstDash val="solid"/>
            <a:round/>
            <a:headEnd type="none" w="sm" len="sm"/>
            <a:tailEnd type="none" w="sm" len="sm"/>
          </a:ln>
          <a:effectLst>
            <a:outerShdw blurRad="38100" dist="25400" dir="2700000" algn="br" rotWithShape="0">
              <a:srgbClr val="000000">
                <a:alpha val="6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Clr>
                <a:schemeClr val="lt1"/>
              </a:buClr>
              <a:buSzPts val="1800"/>
              <a:buFont typeface="Calibri"/>
              <a:buNone/>
            </a:pPr>
            <a:r>
              <a:rPr lang="en-US" sz="1800" b="0" i="0" u="none" strike="noStrike" cap="none">
                <a:solidFill>
                  <a:schemeClr val="lt1"/>
                </a:solidFill>
                <a:latin typeface="Calibri"/>
                <a:ea typeface="Calibri"/>
                <a:cs typeface="Calibri"/>
                <a:sym typeface="Calibri"/>
              </a:rPr>
              <a:t>CLTF will present art-related items to the Public Art Advisory Committee for community input during public meeting</a:t>
            </a:r>
            <a:endParaRPr sz="1800" b="0" i="0" u="none" strike="noStrike" cap="none">
              <a:solidFill>
                <a:schemeClr val="lt1"/>
              </a:solidFill>
              <a:latin typeface="Calibri"/>
              <a:ea typeface="Calibri"/>
              <a:cs typeface="Calibri"/>
              <a:sym typeface="Calibri"/>
            </a:endParaRPr>
          </a:p>
        </p:txBody>
      </p:sp>
      <p:sp>
        <p:nvSpPr>
          <p:cNvPr id="146" name="Google Shape;146;p8"/>
          <p:cNvSpPr/>
          <p:nvPr/>
        </p:nvSpPr>
        <p:spPr>
          <a:xfrm>
            <a:off x="4645671" y="4876902"/>
            <a:ext cx="3953045" cy="887454"/>
          </a:xfrm>
          <a:prstGeom prst="flowChartProcess">
            <a:avLst/>
          </a:prstGeom>
          <a:solidFill>
            <a:srgbClr val="2D8DA8"/>
          </a:solidFill>
          <a:ln w="12700" cap="flat" cmpd="sng">
            <a:solidFill>
              <a:schemeClr val="dk1"/>
            </a:solidFill>
            <a:prstDash val="solid"/>
            <a:round/>
            <a:headEnd type="none" w="sm" len="sm"/>
            <a:tailEnd type="none" w="sm" len="sm"/>
          </a:ln>
          <a:effectLst>
            <a:outerShdw blurRad="38100" dist="25400" dir="2700000" algn="br" rotWithShape="0">
              <a:srgbClr val="000000">
                <a:alpha val="6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Clr>
                <a:schemeClr val="lt1"/>
              </a:buClr>
              <a:buSzPts val="1800"/>
              <a:buFont typeface="Calibri"/>
              <a:buNone/>
            </a:pPr>
            <a:r>
              <a:rPr lang="en-US" sz="1800" b="0" i="0" u="none" strike="noStrike" cap="none">
                <a:solidFill>
                  <a:schemeClr val="lt1"/>
                </a:solidFill>
                <a:latin typeface="Calibri"/>
                <a:ea typeface="Calibri"/>
                <a:cs typeface="Calibri"/>
                <a:sym typeface="Calibri"/>
              </a:rPr>
              <a:t>CLTF will compile the input received and make a recommendation to the Board of Aldermen</a:t>
            </a:r>
            <a:endParaRPr/>
          </a:p>
        </p:txBody>
      </p:sp>
      <p:sp>
        <p:nvSpPr>
          <p:cNvPr id="147" name="Google Shape;147;p8"/>
          <p:cNvSpPr/>
          <p:nvPr/>
        </p:nvSpPr>
        <p:spPr>
          <a:xfrm>
            <a:off x="9179115" y="4876901"/>
            <a:ext cx="2562866" cy="887454"/>
          </a:xfrm>
          <a:prstGeom prst="flowChartProcess">
            <a:avLst/>
          </a:prstGeom>
          <a:solidFill>
            <a:srgbClr val="2D8DA8"/>
          </a:solidFill>
          <a:ln w="12700" cap="flat" cmpd="sng">
            <a:solidFill>
              <a:schemeClr val="dk1"/>
            </a:solidFill>
            <a:prstDash val="solid"/>
            <a:round/>
            <a:headEnd type="none" w="sm" len="sm"/>
            <a:tailEnd type="none" w="sm" len="sm"/>
          </a:ln>
          <a:effectLst>
            <a:outerShdw blurRad="38100" dist="25400" dir="2700000" algn="br" rotWithShape="0">
              <a:srgbClr val="000000">
                <a:alpha val="6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Clr>
                <a:schemeClr val="lt1"/>
              </a:buClr>
              <a:buSzPts val="1800"/>
              <a:buFont typeface="Calibri"/>
              <a:buNone/>
            </a:pPr>
            <a:r>
              <a:rPr lang="en-US" sz="1800" b="0" i="0" u="none" strike="noStrike" cap="none">
                <a:solidFill>
                  <a:schemeClr val="lt1"/>
                </a:solidFill>
                <a:latin typeface="Calibri"/>
                <a:ea typeface="Calibri"/>
                <a:cs typeface="Calibri"/>
                <a:sym typeface="Calibri"/>
              </a:rPr>
              <a:t>Board of Aldermen will make decision and staff will implement the action</a:t>
            </a:r>
            <a:endParaRPr/>
          </a:p>
        </p:txBody>
      </p:sp>
      <p:sp>
        <p:nvSpPr>
          <p:cNvPr id="148" name="Google Shape;148;p8"/>
          <p:cNvSpPr/>
          <p:nvPr/>
        </p:nvSpPr>
        <p:spPr>
          <a:xfrm>
            <a:off x="2295877" y="2983209"/>
            <a:ext cx="272114" cy="390617"/>
          </a:xfrm>
          <a:prstGeom prst="downArrow">
            <a:avLst>
              <a:gd name="adj1" fmla="val 50000"/>
              <a:gd name="adj2" fmla="val 50000"/>
            </a:avLst>
          </a:prstGeom>
          <a:gradFill>
            <a:gsLst>
              <a:gs pos="0">
                <a:srgbClr val="417D1A"/>
              </a:gs>
              <a:gs pos="34000">
                <a:srgbClr val="437C1C"/>
              </a:gs>
              <a:gs pos="70000">
                <a:srgbClr val="43801B"/>
              </a:gs>
              <a:gs pos="100000">
                <a:srgbClr val="497F24"/>
              </a:gs>
            </a:gsLst>
            <a:path path="circle">
              <a:fillToRect l="50000" t="50000" r="50000" b="50000"/>
            </a:path>
            <a:tileRect/>
          </a:gradFill>
          <a:ln>
            <a:noFill/>
          </a:ln>
          <a:effectLst>
            <a:outerShdw blurRad="44450" dist="25400" dir="2700000" algn="br" rotWithShape="0">
              <a:srgbClr val="000000">
                <a:alpha val="6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49" name="Google Shape;149;p8"/>
          <p:cNvSpPr/>
          <p:nvPr/>
        </p:nvSpPr>
        <p:spPr>
          <a:xfrm rot="-5400000">
            <a:off x="4212721" y="3703787"/>
            <a:ext cx="272114" cy="390617"/>
          </a:xfrm>
          <a:prstGeom prst="downArrow">
            <a:avLst>
              <a:gd name="adj1" fmla="val 50000"/>
              <a:gd name="adj2" fmla="val 50000"/>
            </a:avLst>
          </a:prstGeom>
          <a:gradFill>
            <a:gsLst>
              <a:gs pos="0">
                <a:srgbClr val="417D1A"/>
              </a:gs>
              <a:gs pos="34000">
                <a:srgbClr val="437C1C"/>
              </a:gs>
              <a:gs pos="70000">
                <a:srgbClr val="43801B"/>
              </a:gs>
              <a:gs pos="100000">
                <a:srgbClr val="497F24"/>
              </a:gs>
            </a:gsLst>
            <a:path path="circle">
              <a:fillToRect l="50000" t="50000" r="50000" b="50000"/>
            </a:path>
            <a:tileRect/>
          </a:gradFill>
          <a:ln>
            <a:noFill/>
          </a:ln>
          <a:effectLst>
            <a:outerShdw blurRad="44450" dist="25400" dir="2700000" algn="br" rotWithShape="0">
              <a:srgbClr val="000000">
                <a:alpha val="6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50" name="Google Shape;150;p8"/>
          <p:cNvSpPr/>
          <p:nvPr/>
        </p:nvSpPr>
        <p:spPr>
          <a:xfrm>
            <a:off x="6456168" y="4414554"/>
            <a:ext cx="272114" cy="390617"/>
          </a:xfrm>
          <a:prstGeom prst="downArrow">
            <a:avLst>
              <a:gd name="adj1" fmla="val 50000"/>
              <a:gd name="adj2" fmla="val 50000"/>
            </a:avLst>
          </a:prstGeom>
          <a:gradFill>
            <a:gsLst>
              <a:gs pos="0">
                <a:srgbClr val="417D1A"/>
              </a:gs>
              <a:gs pos="34000">
                <a:srgbClr val="437C1C"/>
              </a:gs>
              <a:gs pos="70000">
                <a:srgbClr val="43801B"/>
              </a:gs>
              <a:gs pos="100000">
                <a:srgbClr val="497F24"/>
              </a:gs>
            </a:gsLst>
            <a:path path="circle">
              <a:fillToRect l="50000" t="50000" r="50000" b="50000"/>
            </a:path>
            <a:tileRect/>
          </a:gradFill>
          <a:ln>
            <a:noFill/>
          </a:ln>
          <a:effectLst>
            <a:outerShdw blurRad="44450" dist="25400" dir="2700000" algn="br" rotWithShape="0">
              <a:srgbClr val="000000">
                <a:alpha val="6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51" name="Google Shape;151;p8"/>
          <p:cNvSpPr/>
          <p:nvPr/>
        </p:nvSpPr>
        <p:spPr>
          <a:xfrm rot="-5400000">
            <a:off x="8752859" y="5125319"/>
            <a:ext cx="272114" cy="390617"/>
          </a:xfrm>
          <a:prstGeom prst="downArrow">
            <a:avLst>
              <a:gd name="adj1" fmla="val 50000"/>
              <a:gd name="adj2" fmla="val 50000"/>
            </a:avLst>
          </a:prstGeom>
          <a:gradFill>
            <a:gsLst>
              <a:gs pos="0">
                <a:srgbClr val="417D1A"/>
              </a:gs>
              <a:gs pos="34000">
                <a:srgbClr val="437C1C"/>
              </a:gs>
              <a:gs pos="70000">
                <a:srgbClr val="43801B"/>
              </a:gs>
              <a:gs pos="100000">
                <a:srgbClr val="497F24"/>
              </a:gs>
            </a:gsLst>
            <a:path path="circle">
              <a:fillToRect l="50000" t="50000" r="50000" b="50000"/>
            </a:path>
            <a:tileRect/>
          </a:gradFill>
          <a:ln>
            <a:noFill/>
          </a:ln>
          <a:effectLst>
            <a:outerShdw blurRad="44450" dist="25400" dir="2700000" algn="br" rotWithShape="0">
              <a:srgbClr val="000000">
                <a:alpha val="6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52" name="Google Shape;152;p8"/>
          <p:cNvSpPr txBox="1"/>
          <p:nvPr/>
        </p:nvSpPr>
        <p:spPr>
          <a:xfrm>
            <a:off x="6575986" y="2014212"/>
            <a:ext cx="4518734" cy="830997"/>
          </a:xfrm>
          <a:prstGeom prst="rect">
            <a:avLst/>
          </a:prstGeom>
          <a:noFill/>
          <a:ln w="9525" cap="flat" cmpd="sng">
            <a:solidFill>
              <a:srgbClr val="243D14"/>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600" b="1" i="0" u="sng" strike="noStrike" cap="none">
                <a:solidFill>
                  <a:schemeClr val="dk1"/>
                </a:solidFill>
                <a:latin typeface="Arial"/>
                <a:ea typeface="Arial"/>
                <a:cs typeface="Arial"/>
                <a:sym typeface="Arial"/>
              </a:rPr>
              <a:t>Acronyms</a:t>
            </a:r>
            <a:endParaRPr/>
          </a:p>
          <a:p>
            <a:pPr marL="0" marR="0" lvl="0" indent="0" algn="l" rtl="0">
              <a:spcBef>
                <a:spcPts val="0"/>
              </a:spcBef>
              <a:spcAft>
                <a:spcPts val="0"/>
              </a:spcAft>
              <a:buNone/>
            </a:pPr>
            <a:r>
              <a:rPr lang="en-US" sz="1600" b="0" i="0" u="none" strike="noStrike" cap="none">
                <a:solidFill>
                  <a:schemeClr val="dk1"/>
                </a:solidFill>
                <a:latin typeface="Arial"/>
                <a:ea typeface="Arial"/>
                <a:cs typeface="Arial"/>
                <a:sym typeface="Arial"/>
              </a:rPr>
              <a:t>CLTF – Commemorative Landscape Task Force</a:t>
            </a:r>
            <a:endParaRPr/>
          </a:p>
          <a:p>
            <a:pPr marL="0" marR="0" lvl="0" indent="0" algn="l" rtl="0">
              <a:spcBef>
                <a:spcPts val="0"/>
              </a:spcBef>
              <a:spcAft>
                <a:spcPts val="0"/>
              </a:spcAft>
              <a:buNone/>
            </a:pPr>
            <a:r>
              <a:rPr lang="en-US" sz="1600">
                <a:solidFill>
                  <a:schemeClr val="dk1"/>
                </a:solidFill>
                <a:latin typeface="Arial"/>
                <a:ea typeface="Arial"/>
                <a:cs typeface="Arial"/>
                <a:sym typeface="Arial"/>
              </a:rPr>
              <a:t>CCF – Clayton Community Foundation</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9"/>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ctr" rtl="0">
              <a:lnSpc>
                <a:spcPct val="85000"/>
              </a:lnSpc>
              <a:spcBef>
                <a:spcPts val="0"/>
              </a:spcBef>
              <a:spcAft>
                <a:spcPts val="0"/>
              </a:spcAft>
              <a:buClr>
                <a:srgbClr val="243D14"/>
              </a:buClr>
              <a:buSzPts val="4800"/>
              <a:buFont typeface="Times New Roman"/>
              <a:buNone/>
            </a:pPr>
            <a:r>
              <a:rPr lang="en-US">
                <a:solidFill>
                  <a:srgbClr val="243D14"/>
                </a:solidFill>
                <a:latin typeface="Times New Roman"/>
                <a:ea typeface="Times New Roman"/>
                <a:cs typeface="Times New Roman"/>
                <a:sym typeface="Times New Roman"/>
              </a:rPr>
              <a:t>Evaluation Criteria #1</a:t>
            </a:r>
            <a:endParaRPr/>
          </a:p>
        </p:txBody>
      </p:sp>
      <p:sp>
        <p:nvSpPr>
          <p:cNvPr id="158" name="Google Shape;158;p9"/>
          <p:cNvSpPr txBox="1">
            <a:spLocks noGrp="1"/>
          </p:cNvSpPr>
          <p:nvPr>
            <p:ph type="body" idx="1"/>
          </p:nvPr>
        </p:nvSpPr>
        <p:spPr>
          <a:xfrm>
            <a:off x="1097280" y="1845734"/>
            <a:ext cx="10058400" cy="4023360"/>
          </a:xfrm>
          <a:prstGeom prst="rect">
            <a:avLst/>
          </a:prstGeom>
          <a:noFill/>
          <a:ln>
            <a:noFill/>
          </a:ln>
        </p:spPr>
        <p:txBody>
          <a:bodyPr spcFirstLastPara="1" wrap="square" lIns="0" tIns="45700" rIns="0" bIns="45700" anchor="t" anchorCtr="0">
            <a:normAutofit/>
          </a:bodyPr>
          <a:lstStyle/>
          <a:p>
            <a:pPr marL="0" lvl="0" indent="0" algn="l" rtl="0">
              <a:lnSpc>
                <a:spcPct val="100000"/>
              </a:lnSpc>
              <a:spcBef>
                <a:spcPts val="0"/>
              </a:spcBef>
              <a:spcAft>
                <a:spcPts val="0"/>
              </a:spcAft>
              <a:buSzPts val="1800"/>
              <a:buNone/>
            </a:pPr>
            <a:r>
              <a:rPr lang="en-US" sz="1800" b="1" i="1" u="none" strike="noStrike">
                <a:solidFill>
                  <a:schemeClr val="accent2"/>
                </a:solidFill>
                <a:latin typeface="Arial"/>
                <a:ea typeface="Arial"/>
                <a:cs typeface="Arial"/>
                <a:sym typeface="Arial"/>
              </a:rPr>
              <a:t>Is the principal legacy of the namesake and/or is the subject depicted fundamentally at odds with current community values? </a:t>
            </a:r>
            <a:endParaRPr/>
          </a:p>
          <a:p>
            <a:pPr marL="0" lvl="0" indent="0" algn="l" rtl="0">
              <a:lnSpc>
                <a:spcPct val="100000"/>
              </a:lnSpc>
              <a:spcBef>
                <a:spcPts val="0"/>
              </a:spcBef>
              <a:spcAft>
                <a:spcPts val="0"/>
              </a:spcAft>
              <a:buSzPts val="1800"/>
              <a:buNone/>
            </a:pPr>
            <a:endParaRPr sz="1800" b="1" u="none" strike="noStrike">
              <a:solidFill>
                <a:srgbClr val="404040"/>
              </a:solidFill>
              <a:latin typeface="Arial"/>
              <a:ea typeface="Arial"/>
              <a:cs typeface="Arial"/>
              <a:sym typeface="Arial"/>
            </a:endParaRPr>
          </a:p>
          <a:p>
            <a:pPr marL="457200" lvl="0" indent="-457200" algn="l" rtl="0">
              <a:lnSpc>
                <a:spcPct val="100000"/>
              </a:lnSpc>
              <a:spcBef>
                <a:spcPts val="1200"/>
              </a:spcBef>
              <a:spcAft>
                <a:spcPts val="0"/>
              </a:spcAft>
              <a:buSzPts val="2000"/>
              <a:buFont typeface="Calibri"/>
              <a:buAutoNum type="alphaLcPeriod"/>
            </a:pPr>
            <a:r>
              <a:rPr lang="en-US"/>
              <a:t>The City of Clayton today desires to be a diverse and inclusive community where everyone feels welcome and at home. In this spirit, we need to tell our full history, including that of the vibrant African American community that was once displaced. </a:t>
            </a:r>
            <a:endParaRPr/>
          </a:p>
          <a:p>
            <a:pPr marL="457200" lvl="0" indent="-457200" algn="l" rtl="0">
              <a:lnSpc>
                <a:spcPct val="100000"/>
              </a:lnSpc>
              <a:spcBef>
                <a:spcPts val="1400"/>
              </a:spcBef>
              <a:spcAft>
                <a:spcPts val="0"/>
              </a:spcAft>
              <a:buSzPts val="2000"/>
              <a:buFont typeface="Calibri"/>
              <a:buAutoNum type="alphaLcPeriod"/>
            </a:pPr>
            <a:r>
              <a:rPr lang="en-US"/>
              <a:t>By telling the stories of those who came before us, we can better understand each other today.</a:t>
            </a:r>
            <a:br>
              <a:rPr lang="en-US"/>
            </a:br>
            <a:br>
              <a:rPr lang="en-US" i="1"/>
            </a:br>
            <a:endParaRPr/>
          </a:p>
        </p:txBody>
      </p:sp>
    </p:spTree>
  </p:cSld>
  <p:clrMapOvr>
    <a:masterClrMapping/>
  </p:clrMapOvr>
</p:sld>
</file>

<file path=ppt/theme/theme1.xml><?xml version="1.0" encoding="utf-8"?>
<a:theme xmlns:a="http://schemas.openxmlformats.org/drawingml/2006/main" name="Retrospect">
  <a:themeElements>
    <a:clrScheme name="Custom 1">
      <a:dk1>
        <a:srgbClr val="000000"/>
      </a:dk1>
      <a:lt1>
        <a:srgbClr val="FFFFFF"/>
      </a:lt1>
      <a:dk2>
        <a:srgbClr val="455F51"/>
      </a:dk2>
      <a:lt2>
        <a:srgbClr val="E2DFCC"/>
      </a:lt2>
      <a:accent1>
        <a:srgbClr val="31521B"/>
      </a:accent1>
      <a:accent2>
        <a:srgbClr val="4A7B29"/>
      </a:accent2>
      <a:accent3>
        <a:srgbClr val="37A76F"/>
      </a:accent3>
      <a:accent4>
        <a:srgbClr val="44C1A3"/>
      </a:accent4>
      <a:accent5>
        <a:srgbClr val="4EB3CF"/>
      </a:accent5>
      <a:accent6>
        <a:srgbClr val="0070C0"/>
      </a:accent6>
      <a:hlink>
        <a:srgbClr val="FFC000"/>
      </a:hlink>
      <a:folHlink>
        <a:srgbClr val="FFC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6333</Words>
  <Application>Microsoft Office PowerPoint</Application>
  <PresentationFormat>Widescreen</PresentationFormat>
  <Paragraphs>257</Paragraphs>
  <Slides>36</Slides>
  <Notes>36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36</vt:i4>
      </vt:variant>
    </vt:vector>
  </HeadingPairs>
  <TitlesOfParts>
    <vt:vector size="40" baseType="lpstr">
      <vt:lpstr>Arial</vt:lpstr>
      <vt:lpstr>Calibri</vt:lpstr>
      <vt:lpstr>Times New Roman</vt:lpstr>
      <vt:lpstr>Retrospect</vt:lpstr>
      <vt:lpstr>Mayor’s Commemorative Landscape Task Force</vt:lpstr>
      <vt:lpstr>Guiding Principles</vt:lpstr>
      <vt:lpstr>Evaluation Criteria</vt:lpstr>
      <vt:lpstr>Summary</vt:lpstr>
      <vt:lpstr>Summary</vt:lpstr>
      <vt:lpstr>Summary</vt:lpstr>
      <vt:lpstr>Summary</vt:lpstr>
      <vt:lpstr>Approval Process</vt:lpstr>
      <vt:lpstr>Evaluation Criteria #1</vt:lpstr>
      <vt:lpstr>Evaluation Criteria #2</vt:lpstr>
      <vt:lpstr>Evaluation Criteria #2</vt:lpstr>
      <vt:lpstr>Evaluation Criteria #2</vt:lpstr>
      <vt:lpstr>Evaluation Criteria #3</vt:lpstr>
      <vt:lpstr>Evaluation Criteria #4</vt:lpstr>
      <vt:lpstr>Evaluation Criteria #5</vt:lpstr>
      <vt:lpstr>Appendix</vt:lpstr>
      <vt:lpstr>PowerPoint Presentation</vt:lpstr>
      <vt:lpstr>CLAYTON THEN &amp; NOW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Comments/Questions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Mayor’s Commemorative Landscape Task Force</dc:title>
  <dc:creator>Chris Schmiz</dc:creator>
  <cp:lastModifiedBy>Andrea Muskopf</cp:lastModifiedBy>
  <cp:revision>1</cp:revision>
  <dcterms:created xsi:type="dcterms:W3CDTF">2022-05-20T18:18:40Z</dcterms:created>
  <dcterms:modified xsi:type="dcterms:W3CDTF">2022-06-17T21:30:20Z</dcterms:modified>
</cp:coreProperties>
</file>